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71" r:id="rId3"/>
    <p:sldId id="266" r:id="rId4"/>
    <p:sldId id="268" r:id="rId5"/>
    <p:sldId id="259" r:id="rId6"/>
    <p:sldId id="263" r:id="rId7"/>
    <p:sldId id="265" r:id="rId8"/>
    <p:sldId id="258" r:id="rId9"/>
    <p:sldId id="269" r:id="rId10"/>
    <p:sldId id="270" r:id="rId11"/>
    <p:sldId id="272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>
      <p:cViewPr varScale="1">
        <p:scale>
          <a:sx n="69" d="100"/>
          <a:sy n="69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BC8D-E782-4028-AA9B-3FB5FB0C3678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E0A7C8-5D63-4533-9C56-E2681070527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61634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752475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267485"/>
            <a:ext cx="7235981" cy="5133316"/>
          </a:xfrm>
        </p:spPr>
        <p:txBody>
          <a:bodyPr/>
          <a:lstStyle>
            <a:lvl1pPr>
              <a:defRPr sz="11500"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6151" y="201702"/>
            <a:ext cx="6189583" cy="949569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50469" y="236415"/>
            <a:ext cx="785301" cy="365125"/>
          </a:xfrm>
        </p:spPr>
        <p:txBody>
          <a:bodyPr/>
          <a:lstStyle>
            <a:lvl1pPr>
              <a:defRPr sz="1400"/>
            </a:lvl1pPr>
          </a:lstStyle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grpSp>
        <p:nvGrpSpPr>
          <p:cNvPr id="7" name="Group 6"/>
          <p:cNvGrpSpPr/>
          <p:nvPr/>
        </p:nvGrpSpPr>
        <p:grpSpPr>
          <a:xfrm>
            <a:off x="7467600" y="209550"/>
            <a:ext cx="657226" cy="431800"/>
            <a:chOff x="7467600" y="209550"/>
            <a:chExt cx="657226" cy="431800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8" name="Freeform 5"/>
            <p:cNvSpPr>
              <a:spLocks/>
            </p:cNvSpPr>
            <p:nvPr/>
          </p:nvSpPr>
          <p:spPr bwMode="auto">
            <a:xfrm>
              <a:off x="7467600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7677151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5"/>
            <p:cNvSpPr>
              <a:spLocks/>
            </p:cNvSpPr>
            <p:nvPr/>
          </p:nvSpPr>
          <p:spPr bwMode="auto">
            <a:xfrm>
              <a:off x="7881939" y="209550"/>
              <a:ext cx="242887" cy="431800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0"/>
                </a:cxn>
                <a:cxn ang="0">
                  <a:pos x="89" y="136"/>
                </a:cxn>
                <a:cxn ang="0">
                  <a:pos x="89" y="136"/>
                </a:cxn>
                <a:cxn ang="0">
                  <a:pos x="0" y="272"/>
                </a:cxn>
                <a:cxn ang="0">
                  <a:pos x="62" y="272"/>
                </a:cxn>
                <a:cxn ang="0">
                  <a:pos x="153" y="136"/>
                </a:cxn>
                <a:cxn ang="0">
                  <a:pos x="62" y="0"/>
                </a:cxn>
              </a:cxnLst>
              <a:rect l="0" t="0" r="r" b="b"/>
              <a:pathLst>
                <a:path w="153" h="272">
                  <a:moveTo>
                    <a:pt x="62" y="0"/>
                  </a:moveTo>
                  <a:lnTo>
                    <a:pt x="0" y="0"/>
                  </a:lnTo>
                  <a:lnTo>
                    <a:pt x="89" y="136"/>
                  </a:lnTo>
                  <a:lnTo>
                    <a:pt x="89" y="136"/>
                  </a:lnTo>
                  <a:lnTo>
                    <a:pt x="0" y="272"/>
                  </a:lnTo>
                  <a:lnTo>
                    <a:pt x="62" y="272"/>
                  </a:lnTo>
                  <a:lnTo>
                    <a:pt x="153" y="136"/>
                  </a:lnTo>
                  <a:lnTo>
                    <a:pt x="6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44196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199" y="4484080"/>
            <a:ext cx="7239001" cy="762000"/>
          </a:xfrm>
        </p:spPr>
        <p:txBody>
          <a:bodyPr bIns="0"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</p:spPr>
        <p:txBody>
          <a:bodyPr>
            <a:noAutofit/>
          </a:bodyPr>
          <a:lstStyle>
            <a:lvl1pPr algn="l">
              <a:defRPr sz="7200" baseline="0">
                <a:ln w="12700">
                  <a:solidFill>
                    <a:schemeClr val="tx2"/>
                  </a:solidFill>
                </a:ln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16152" y="841248"/>
            <a:ext cx="3730752" cy="43891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5102352" y="841248"/>
            <a:ext cx="3730752" cy="438912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41248"/>
            <a:ext cx="3733800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5400" y="841248"/>
            <a:ext cx="3735267" cy="533400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16152" y="1380744"/>
            <a:ext cx="3730752" cy="384048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5102352" y="1380743"/>
            <a:ext cx="3730752" cy="384048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395287"/>
            <a:ext cx="3008313" cy="1162050"/>
          </a:xfrm>
        </p:spPr>
        <p:txBody>
          <a:bodyPr anchor="b"/>
          <a:lstStyle>
            <a:lvl1pPr algn="l">
              <a:defRPr sz="2000" b="1">
                <a:ln>
                  <a:noFill/>
                </a:ln>
                <a:solidFill>
                  <a:srgbClr val="FF7605"/>
                </a:solidFill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1557337"/>
            <a:ext cx="3008313" cy="43862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3"/>
          </p:nvPr>
        </p:nvSpPr>
        <p:spPr>
          <a:xfrm>
            <a:off x="914400" y="381000"/>
            <a:ext cx="4800600" cy="5943600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624754"/>
            <a:ext cx="5486400" cy="404446"/>
          </a:xfrm>
        </p:spPr>
        <p:txBody>
          <a:bodyPr bIns="0" anchor="b"/>
          <a:lstStyle>
            <a:lvl1pPr algn="l">
              <a:defRPr sz="2000" b="1">
                <a:ln w="12700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r>
              <a:rPr lang="sk-SK" smtClean="0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3975" y="381000"/>
            <a:ext cx="5867400" cy="40814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Ak chcete pridať obrázok, kliknite na ikonu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029200"/>
            <a:ext cx="4038600" cy="1371600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/>
              </a:gs>
              <a:gs pos="52000">
                <a:schemeClr val="accent6">
                  <a:lumMod val="75000"/>
                </a:schemeClr>
              </a:gs>
              <a:gs pos="100000">
                <a:schemeClr val="accent6">
                  <a:lumMod val="50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50000">
                <a:schemeClr val="accent1"/>
              </a:gs>
              <a:gs pos="100000">
                <a:schemeClr val="accent6">
                  <a:lumMod val="75000"/>
                </a:schemeClr>
              </a:gs>
            </a:gsLst>
            <a:lin ang="5400000" scaled="0"/>
          </a:gradFill>
          <a:ln>
            <a:noFill/>
          </a:ln>
          <a:effectLst>
            <a:innerShdw blurRad="190500" dist="254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257800"/>
            <a:ext cx="72390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838200"/>
            <a:ext cx="74676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59680" y="6553200"/>
            <a:ext cx="7162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86800" y="5740400"/>
            <a:ext cx="381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ED5471F-7553-4341-924A-C12C206D541D}" type="slidenum">
              <a:rPr lang="sk-SK" smtClean="0"/>
              <a:t>‹#›</a:t>
            </a:fld>
            <a:endParaRPr lang="sk-SK"/>
          </a:p>
        </p:txBody>
      </p:sp>
      <p:sp>
        <p:nvSpPr>
          <p:cNvPr id="16" name="Freeform 5"/>
          <p:cNvSpPr>
            <a:spLocks/>
          </p:cNvSpPr>
          <p:nvPr/>
        </p:nvSpPr>
        <p:spPr bwMode="auto">
          <a:xfrm>
            <a:off x="8453438" y="5715000"/>
            <a:ext cx="242887" cy="431800"/>
          </a:xfrm>
          <a:custGeom>
            <a:avLst/>
            <a:gdLst/>
            <a:ahLst/>
            <a:cxnLst>
              <a:cxn ang="0">
                <a:pos x="62" y="0"/>
              </a:cxn>
              <a:cxn ang="0">
                <a:pos x="0" y="0"/>
              </a:cxn>
              <a:cxn ang="0">
                <a:pos x="89" y="136"/>
              </a:cxn>
              <a:cxn ang="0">
                <a:pos x="89" y="136"/>
              </a:cxn>
              <a:cxn ang="0">
                <a:pos x="0" y="272"/>
              </a:cxn>
              <a:cxn ang="0">
                <a:pos x="62" y="272"/>
              </a:cxn>
              <a:cxn ang="0">
                <a:pos x="153" y="136"/>
              </a:cxn>
              <a:cxn ang="0">
                <a:pos x="62" y="0"/>
              </a:cxn>
            </a:cxnLst>
            <a:rect l="0" t="0" r="r" b="b"/>
            <a:pathLst>
              <a:path w="153" h="272">
                <a:moveTo>
                  <a:pt x="62" y="0"/>
                </a:moveTo>
                <a:lnTo>
                  <a:pt x="0" y="0"/>
                </a:lnTo>
                <a:lnTo>
                  <a:pt x="89" y="136"/>
                </a:lnTo>
                <a:lnTo>
                  <a:pt x="89" y="136"/>
                </a:lnTo>
                <a:lnTo>
                  <a:pt x="0" y="272"/>
                </a:lnTo>
                <a:lnTo>
                  <a:pt x="62" y="272"/>
                </a:lnTo>
                <a:lnTo>
                  <a:pt x="153" y="136"/>
                </a:lnTo>
                <a:lnTo>
                  <a:pt x="62" y="0"/>
                </a:lnTo>
                <a:close/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-1198682" y="4821116"/>
            <a:ext cx="2625969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4A163B5-C309-46F1-968D-08AC2BD79DD0}" type="datetimeFigureOut">
              <a:rPr lang="sk-SK" smtClean="0"/>
              <a:t>16. 4. 2013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  <p:txStyles>
    <p:titleStyle>
      <a:lvl1pPr algn="l" defTabSz="914400" rtl="0" eaLnBrk="1" latinLnBrk="0" hangingPunct="1">
        <a:spcBef>
          <a:spcPct val="0"/>
        </a:spcBef>
        <a:buNone/>
        <a:defRPr sz="7200" b="1" kern="1200">
          <a:ln w="12700">
            <a:solidFill>
              <a:schemeClr val="tx2"/>
            </a:solidFill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˃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&gt;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Calibri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1"/>
        </a:buClr>
        <a:buFont typeface="Calibri" pitchFamily="34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image" Target="../media/image4.png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gif"/><Relationship Id="rId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err="1" smtClean="0">
                <a:latin typeface="Agency FB" pitchFamily="34" charset="0"/>
              </a:rPr>
              <a:t>Isaac</a:t>
            </a:r>
            <a:r>
              <a:rPr lang="sk-SK" dirty="0" smtClean="0">
                <a:latin typeface="Agency FB" pitchFamily="34" charset="0"/>
              </a:rPr>
              <a:t> Newton</a:t>
            </a:r>
            <a:endParaRPr lang="sk-SK" dirty="0">
              <a:latin typeface="Agency FB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63588" y="116632"/>
            <a:ext cx="6552728" cy="792088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sk-SK" sz="2900" dirty="0" smtClean="0"/>
              <a:t>Ak som videl ďalej, bolo to preto, že som stál na pleciach obrov</a:t>
            </a:r>
            <a:r>
              <a:rPr lang="sk-SK" dirty="0" smtClean="0"/>
              <a:t>.</a:t>
            </a:r>
          </a:p>
          <a:p>
            <a:pPr algn="l"/>
            <a:r>
              <a:rPr lang="sk-SK" dirty="0"/>
              <a:t>	</a:t>
            </a:r>
            <a:r>
              <a:rPr lang="sk-SK" dirty="0" smtClean="0"/>
              <a:t>				      </a:t>
            </a:r>
            <a:r>
              <a:rPr lang="sk-SK" dirty="0" err="1" smtClean="0"/>
              <a:t>Isaac</a:t>
            </a:r>
            <a:r>
              <a:rPr lang="sk-SK" dirty="0" smtClean="0"/>
              <a:t> Newton</a:t>
            </a:r>
            <a:endParaRPr lang="sk-SK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196752"/>
            <a:ext cx="3312368" cy="3312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4541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endParaRPr lang="sk-SK" dirty="0" smtClean="0"/>
          </a:p>
          <a:p>
            <a:endParaRPr lang="sk-SK" dirty="0"/>
          </a:p>
          <a:p>
            <a:endParaRPr lang="sk-SK" dirty="0" smtClean="0"/>
          </a:p>
          <a:p>
            <a:pPr marL="0" indent="0">
              <a:buNone/>
            </a:pPr>
            <a:r>
              <a:rPr lang="sk-SK" sz="5000" dirty="0" smtClean="0"/>
              <a:t>Ďakujeme za pozornosť! </a:t>
            </a:r>
            <a:r>
              <a:rPr lang="sk-SK" sz="5000" dirty="0" smtClean="0">
                <a:sym typeface="Wingdings" pitchFamily="2" charset="2"/>
              </a:rPr>
              <a:t></a:t>
            </a:r>
          </a:p>
          <a:p>
            <a:endParaRPr lang="sk-SK" sz="5000" dirty="0">
              <a:sym typeface="Wingdings" pitchFamily="2" charset="2"/>
            </a:endParaRPr>
          </a:p>
          <a:p>
            <a:pPr marL="0" indent="0">
              <a:buNone/>
            </a:pPr>
            <a:endParaRPr lang="sk-SK" sz="20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sk-SK" sz="2000" dirty="0" smtClean="0">
                <a:sym typeface="Wingdings" pitchFamily="2" charset="2"/>
              </a:rPr>
              <a:t>Vyrobila:   V. </a:t>
            </a:r>
            <a:r>
              <a:rPr lang="sk-SK" sz="2000" dirty="0" err="1" smtClean="0">
                <a:sym typeface="Wingdings" pitchFamily="2" charset="2"/>
              </a:rPr>
              <a:t>Sch</a:t>
            </a:r>
            <a:r>
              <a:rPr lang="sk-SK" sz="2000" dirty="0" err="1"/>
              <a:t>ü</a:t>
            </a:r>
            <a:r>
              <a:rPr lang="sk-SK" sz="2000" dirty="0" err="1" smtClean="0">
                <a:sym typeface="Wingdings" pitchFamily="2" charset="2"/>
              </a:rPr>
              <a:t>rgerová</a:t>
            </a:r>
            <a:endParaRPr lang="sk-SK" sz="2000" dirty="0">
              <a:sym typeface="Wingdings" pitchFamily="2" charset="2"/>
            </a:endParaRPr>
          </a:p>
          <a:p>
            <a:pPr marL="0" indent="0">
              <a:buNone/>
            </a:pPr>
            <a:r>
              <a:rPr lang="sk-SK" sz="2000" dirty="0">
                <a:sym typeface="Wingdings" pitchFamily="2" charset="2"/>
              </a:rPr>
              <a:t>	</a:t>
            </a:r>
            <a:r>
              <a:rPr lang="sk-SK" sz="2000" dirty="0" smtClean="0">
                <a:sym typeface="Wingdings" pitchFamily="2" charset="2"/>
              </a:rPr>
              <a:t>  S. </a:t>
            </a:r>
            <a:r>
              <a:rPr lang="sk-SK" sz="2000" dirty="0" err="1" smtClean="0">
                <a:sym typeface="Wingdings" pitchFamily="2" charset="2"/>
              </a:rPr>
              <a:t>Mértenová</a:t>
            </a:r>
            <a:endParaRPr lang="sk-SK" sz="2000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sk-SK" sz="2000" dirty="0">
                <a:sym typeface="Wingdings" pitchFamily="2" charset="2"/>
              </a:rPr>
              <a:t>	 </a:t>
            </a:r>
            <a:r>
              <a:rPr lang="sk-SK" sz="2000" dirty="0" smtClean="0">
                <a:sym typeface="Wingdings" pitchFamily="2" charset="2"/>
              </a:rPr>
              <a:t> M. </a:t>
            </a:r>
            <a:r>
              <a:rPr lang="sk-SK" sz="2000" dirty="0" err="1" smtClean="0">
                <a:sym typeface="Wingdings" pitchFamily="2" charset="2"/>
              </a:rPr>
              <a:t>Palková</a:t>
            </a:r>
            <a:endParaRPr lang="sk-SK" sz="2000" dirty="0"/>
          </a:p>
        </p:txBody>
      </p:sp>
      <p:pic>
        <p:nvPicPr>
          <p:cNvPr id="2050" name="Picture 2" descr="http://teachertech.rice.edu/Participants/louviere/Newton/newton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212976"/>
            <a:ext cx="316230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7442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k-SK" dirty="0" smtClean="0"/>
              <a:t>Zdroje</a:t>
            </a:r>
            <a:r>
              <a:rPr lang="sk-SK" smtClean="0"/>
              <a:t>: </a:t>
            </a:r>
            <a:endParaRPr lang="sk-SK" smtClean="0"/>
          </a:p>
          <a:p>
            <a:pPr marL="0" indent="0">
              <a:buNone/>
            </a:pPr>
            <a:endParaRPr lang="sk-SK"/>
          </a:p>
          <a:p>
            <a:pPr marL="0" indent="0">
              <a:buNone/>
            </a:pPr>
            <a:endParaRPr lang="sk-SK" dirty="0" smtClean="0"/>
          </a:p>
          <a:p>
            <a:pPr marL="0" indent="0">
              <a:buNone/>
            </a:pPr>
            <a:r>
              <a:rPr lang="sk-SK" sz="2200" dirty="0"/>
              <a:t>http://</a:t>
            </a:r>
            <a:r>
              <a:rPr lang="sk-SK" sz="2200" dirty="0" smtClean="0"/>
              <a:t>sk.wikipedia.org/wiki/Isaac_Newton</a:t>
            </a:r>
          </a:p>
          <a:p>
            <a:pPr marL="0" indent="0">
              <a:buNone/>
            </a:pPr>
            <a:r>
              <a:rPr lang="sk-SK" sz="2200" smtClean="0"/>
              <a:t>http</a:t>
            </a:r>
            <a:r>
              <a:rPr lang="sk-SK" sz="2200"/>
              <a:t>://</a:t>
            </a:r>
            <a:r>
              <a:rPr lang="sk-SK" sz="2200" smtClean="0"/>
              <a:t>nd01.jxs.cz/526/373/2c5083b74a_26708588_o2.jpg</a:t>
            </a:r>
          </a:p>
          <a:p>
            <a:pPr marL="0" indent="0">
              <a:buNone/>
            </a:pPr>
            <a:r>
              <a:rPr lang="sk-SK" sz="2200"/>
              <a:t>https</a:t>
            </a:r>
            <a:r>
              <a:rPr lang="sk-SK" sz="2200"/>
              <a:t>://</a:t>
            </a:r>
            <a:r>
              <a:rPr lang="sk-SK" sz="2200" smtClean="0"/>
              <a:t>encrypted-tbn3.gstatic.com/images?q=tbn:ANd9GcTSqrEO24vxrDQ59vMU7BKrZqut5s3GYHNlFOsVTi4Fv1vPC43m</a:t>
            </a:r>
          </a:p>
          <a:p>
            <a:pPr marL="0" indent="0">
              <a:buNone/>
            </a:pPr>
            <a:r>
              <a:rPr lang="sk-SK" sz="2200"/>
              <a:t>http://teachertech.rice.edu/Participants/louviere/Newton/newton5.jpg</a:t>
            </a:r>
            <a:endParaRPr lang="sk-SK" sz="2200" dirty="0" smtClean="0"/>
          </a:p>
        </p:txBody>
      </p:sp>
    </p:spTree>
    <p:extLst>
      <p:ext uri="{BB962C8B-B14F-4D97-AF65-F5344CB8AC3E}">
        <p14:creationId xmlns:p14="http://schemas.microsoft.com/office/powerpoint/2010/main" val="2696866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Obsah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err="1" smtClean="0"/>
              <a:t>Isaac</a:t>
            </a:r>
            <a:r>
              <a:rPr lang="sk-SK" dirty="0" smtClean="0"/>
              <a:t> Newton  (1643-1727)</a:t>
            </a:r>
          </a:p>
          <a:p>
            <a:r>
              <a:rPr lang="sk-SK" dirty="0" smtClean="0"/>
              <a:t>Newtonov gravitačný zákon</a:t>
            </a:r>
          </a:p>
          <a:p>
            <a:r>
              <a:rPr lang="sk-SK" dirty="0" smtClean="0"/>
              <a:t>Životopis</a:t>
            </a:r>
          </a:p>
          <a:p>
            <a:endParaRPr lang="sk-SK" dirty="0"/>
          </a:p>
        </p:txBody>
      </p:sp>
      <p:pic>
        <p:nvPicPr>
          <p:cNvPr id="2050" name="Picture 2" descr="http://www.talocan.cz/fotky4700/fotos/gen320/gen__vyr_1281sipka002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73" y="968265"/>
            <a:ext cx="459833" cy="269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vykricnik.net/exclamation_mark.png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73" y="1237268"/>
            <a:ext cx="466353" cy="621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chelseafc.cz/media/48/Image/otaznik.jp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3373" y="1859072"/>
            <a:ext cx="550380" cy="550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"/>
            <a:ext cx="1944216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5179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Isaac</a:t>
            </a:r>
            <a:r>
              <a:rPr lang="sk-SK" dirty="0" smtClean="0"/>
              <a:t> Newton (1643-1727)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* 4. január 1643</a:t>
            </a:r>
            <a:r>
              <a:rPr lang="sk-SK"/>
              <a:t>, </a:t>
            </a:r>
            <a:r>
              <a:rPr lang="sk-SK" smtClean="0"/>
              <a:t>Anglicko,</a:t>
            </a:r>
            <a:endParaRPr lang="sk-SK" dirty="0"/>
          </a:p>
          <a:p>
            <a:r>
              <a:rPr lang="sk-SK" dirty="0"/>
              <a:t>† 31. marec 1727</a:t>
            </a:r>
            <a:r>
              <a:rPr lang="sk-SK"/>
              <a:t>, </a:t>
            </a:r>
            <a:r>
              <a:rPr lang="sk-SK" smtClean="0"/>
              <a:t>Kensington,</a:t>
            </a:r>
            <a:endParaRPr lang="sk-SK" dirty="0"/>
          </a:p>
          <a:p>
            <a:r>
              <a:rPr lang="sk-SK" dirty="0"/>
              <a:t>bol filozof, matematik </a:t>
            </a:r>
            <a:r>
              <a:rPr lang="sk-SK"/>
              <a:t>a </a:t>
            </a:r>
            <a:r>
              <a:rPr lang="sk-SK" smtClean="0"/>
              <a:t>fyzik,</a:t>
            </a:r>
            <a:endParaRPr lang="sk-SK" dirty="0"/>
          </a:p>
          <a:p>
            <a:r>
              <a:rPr lang="sk-SK" dirty="0"/>
              <a:t>jeho objavy v matematike, optike a mechanike položili základy pre </a:t>
            </a:r>
            <a:r>
              <a:rPr lang="sk-SK"/>
              <a:t>modernú </a:t>
            </a:r>
            <a:r>
              <a:rPr lang="sk-SK" smtClean="0"/>
              <a:t>fyziku.</a:t>
            </a:r>
            <a:endParaRPr lang="sk-SK" dirty="0"/>
          </a:p>
          <a:p>
            <a:endParaRPr lang="sk-SK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2924944"/>
            <a:ext cx="2099806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0526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Newtonov gravitačný zákon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19200" y="838200"/>
            <a:ext cx="7467600" cy="2446784"/>
          </a:xfrm>
        </p:spPr>
        <p:txBody>
          <a:bodyPr>
            <a:normAutofit fontScale="92500" lnSpcReduction="10000"/>
          </a:bodyPr>
          <a:lstStyle/>
          <a:p>
            <a:r>
              <a:rPr lang="sk-SK" dirty="0"/>
              <a:t>presne sformuloval základné zákony mechanického pohybu, dal im podobu matematických rovníc a vytvoril diferenciálny a </a:t>
            </a:r>
            <a:r>
              <a:rPr lang="sk-SK"/>
              <a:t>integrálny </a:t>
            </a:r>
            <a:r>
              <a:rPr lang="sk-SK" smtClean="0"/>
              <a:t>počet,</a:t>
            </a:r>
            <a:endParaRPr lang="sk-SK" dirty="0"/>
          </a:p>
          <a:p>
            <a:r>
              <a:rPr lang="sk-SK" dirty="0"/>
              <a:t>Newtonov gravitačný zákon umožnil určiť hmotnosť nebeských telies a sily pôsobiace medzi nimi, </a:t>
            </a:r>
            <a:r>
              <a:rPr lang="sk-SK"/>
              <a:t>odvážiť </a:t>
            </a:r>
            <a:r>
              <a:rPr lang="sk-SK" smtClean="0"/>
              <a:t>zemeguľu.</a:t>
            </a:r>
          </a:p>
          <a:p>
            <a:endParaRPr lang="sk-SK" dirty="0"/>
          </a:p>
          <a:p>
            <a:pPr marL="0" indent="0">
              <a:buNone/>
            </a:pPr>
            <a:endParaRPr lang="sk-SK" dirty="0"/>
          </a:p>
        </p:txBody>
      </p:sp>
      <p:pic>
        <p:nvPicPr>
          <p:cNvPr id="4" name="Picture 2" descr="http://elektromagnetizmus.wbl.sk/vzorec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708920"/>
            <a:ext cx="4785762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01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obrys, mapa, symbol, kreslený film, známky, symbo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7632" y="2896257"/>
            <a:ext cx="4836368" cy="396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Newton dokázal, že nie je rozdiel medzi zákonmi pozemských a nebeských pohybov, ako sa domnieval Aristoteles, ale že sila, ktorá spôsobuje pohyb planét </a:t>
            </a:r>
            <a:r>
              <a:rPr lang="sk-SK" dirty="0" smtClean="0"/>
              <a:t>okolo Slnka </a:t>
            </a:r>
            <a:r>
              <a:rPr lang="sk-SK" dirty="0"/>
              <a:t>je tá istá, ako sila, ktorá spôsobuje, že padáme zo schodov.</a:t>
            </a:r>
          </a:p>
          <a:p>
            <a:endParaRPr lang="sk-SK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6036">
            <a:off x="1799974" y="3567221"/>
            <a:ext cx="3096344" cy="2479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 descr="http://www.myparkingsign.com/img/lg/K/Right-Exit-Traffic-Sign-K-1797.gif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556" y="5574817"/>
            <a:ext cx="750441" cy="7504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3961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Životopis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19200" y="476672"/>
            <a:ext cx="7467600" cy="4781128"/>
          </a:xfrm>
        </p:spPr>
        <p:txBody>
          <a:bodyPr>
            <a:normAutofit fontScale="92500" lnSpcReduction="20000"/>
          </a:bodyPr>
          <a:lstStyle/>
          <a:p>
            <a:r>
              <a:rPr lang="sk-SK" dirty="0" smtClean="0"/>
              <a:t>otec </a:t>
            </a:r>
            <a:r>
              <a:rPr lang="sk-SK" dirty="0"/>
              <a:t>mu zomrel ešte pred narodením, matka sa druhýkrát vydala a o malého chlapca sa väčšinou starala </a:t>
            </a:r>
            <a:r>
              <a:rPr lang="sk-SK"/>
              <a:t>stará </a:t>
            </a:r>
            <a:r>
              <a:rPr lang="sk-SK" smtClean="0"/>
              <a:t>matka,</a:t>
            </a:r>
            <a:endParaRPr lang="sk-SK" dirty="0"/>
          </a:p>
          <a:p>
            <a:r>
              <a:rPr lang="sk-SK" dirty="0" smtClean="0"/>
              <a:t>do </a:t>
            </a:r>
            <a:r>
              <a:rPr lang="sk-SK" dirty="0"/>
              <a:t>školy chodil najprv vo svojej rodnej </a:t>
            </a:r>
            <a:r>
              <a:rPr lang="sk-SK" dirty="0" smtClean="0"/>
              <a:t>dedine (</a:t>
            </a:r>
            <a:r>
              <a:rPr lang="sk-SK" dirty="0" err="1" smtClean="0"/>
              <a:t>Woolstorphe-by-Colsterworth</a:t>
            </a:r>
            <a:r>
              <a:rPr lang="sk-SK" dirty="0" smtClean="0"/>
              <a:t>) </a:t>
            </a:r>
            <a:r>
              <a:rPr lang="sk-SK" dirty="0"/>
              <a:t>a potom do neďalekého </a:t>
            </a:r>
            <a:r>
              <a:rPr lang="sk-SK" dirty="0" err="1"/>
              <a:t>Granthamu</a:t>
            </a:r>
            <a:r>
              <a:rPr lang="sk-SK" dirty="0"/>
              <a:t>, kde býval v rodine </a:t>
            </a:r>
            <a:r>
              <a:rPr lang="sk-SK"/>
              <a:t>lekárnika </a:t>
            </a:r>
            <a:r>
              <a:rPr lang="sk-SK" smtClean="0"/>
              <a:t>Clarka,</a:t>
            </a:r>
          </a:p>
          <a:p>
            <a:r>
              <a:rPr lang="sk-SK"/>
              <a:t>v Granthame prežil Newton aj svoju mladícku lásku so slečnou Storeyovou, ktorej sľúbil manželstvo</a:t>
            </a:r>
          </a:p>
          <a:p>
            <a:r>
              <a:rPr lang="sk-SK"/>
              <a:t>nakoniec sa však Newton oddal univerzitnej dráhe a zostal po celý život slobodný</a:t>
            </a:r>
          </a:p>
          <a:p>
            <a:r>
              <a:rPr lang="sk-SK"/>
              <a:t>v roku 1661 odišiel študovať na Trinity College v Cambridgei</a:t>
            </a:r>
          </a:p>
          <a:p>
            <a:endParaRPr lang="sk-SK" dirty="0" smtClean="0"/>
          </a:p>
          <a:p>
            <a:endParaRPr lang="sk-SK" dirty="0" smtClean="0"/>
          </a:p>
          <a:p>
            <a:pPr marL="0" indent="0">
              <a:buNone/>
            </a:pP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0073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59632" y="836712"/>
            <a:ext cx="7467600" cy="4563616"/>
          </a:xfrm>
        </p:spPr>
        <p:txBody>
          <a:bodyPr/>
          <a:lstStyle/>
          <a:p>
            <a:r>
              <a:rPr lang="sk-SK" dirty="0" smtClean="0"/>
              <a:t>Newton </a:t>
            </a:r>
            <a:r>
              <a:rPr lang="sk-SK" dirty="0"/>
              <a:t>sa vrátil do rodnej dediny a premýšľal tu nad svojimi </a:t>
            </a:r>
            <a:r>
              <a:rPr lang="sk-SK"/>
              <a:t>budúcimi </a:t>
            </a:r>
            <a:r>
              <a:rPr lang="sk-SK" smtClean="0"/>
              <a:t>objavmi,</a:t>
            </a:r>
            <a:endParaRPr lang="sk-SK" dirty="0" smtClean="0"/>
          </a:p>
          <a:p>
            <a:r>
              <a:rPr lang="sk-SK" dirty="0"/>
              <a:t>v</a:t>
            </a:r>
            <a:r>
              <a:rPr lang="sk-SK" dirty="0" smtClean="0"/>
              <a:t>tedy </a:t>
            </a:r>
            <a:r>
              <a:rPr lang="sk-SK" dirty="0"/>
              <a:t>mu aj podľa známej legendy vraj na hlavu spadlo povestné jablko, ktoré ho priviedlo na myšlienku o </a:t>
            </a:r>
            <a:r>
              <a:rPr lang="sk-SK"/>
              <a:t>zemskej </a:t>
            </a:r>
            <a:r>
              <a:rPr lang="sk-SK" smtClean="0"/>
              <a:t>príťažlivosti.</a:t>
            </a:r>
            <a:endParaRPr lang="sk-SK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356992"/>
            <a:ext cx="5286234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327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219199" y="838200"/>
            <a:ext cx="7245501" cy="5615136"/>
          </a:xfrm>
        </p:spPr>
        <p:txBody>
          <a:bodyPr>
            <a:normAutofit/>
          </a:bodyPr>
          <a:lstStyle/>
          <a:p>
            <a:r>
              <a:rPr lang="sk-SK" smtClean="0"/>
              <a:t>V roku</a:t>
            </a:r>
            <a:r>
              <a:rPr lang="sk-SK" dirty="0"/>
              <a:t> </a:t>
            </a:r>
            <a:r>
              <a:rPr lang="sk-SK" dirty="0" smtClean="0"/>
              <a:t>1672 Newton </a:t>
            </a:r>
            <a:r>
              <a:rPr lang="sk-SK" dirty="0"/>
              <a:t>ukázal, že </a:t>
            </a:r>
            <a:r>
              <a:rPr lang="sk-SK" dirty="0" smtClean="0"/>
              <a:t>biele svetlo</a:t>
            </a:r>
            <a:r>
              <a:rPr lang="sk-SK" dirty="0"/>
              <a:t> je možné zložiť z farebných spektrálnych </a:t>
            </a:r>
            <a:r>
              <a:rPr lang="sk-SK" dirty="0" smtClean="0"/>
              <a:t>lúčov</a:t>
            </a:r>
            <a:r>
              <a:rPr lang="sk-SK" dirty="0"/>
              <a:t> a vysvetlil zákonitosti dúhových</a:t>
            </a:r>
            <a:r>
              <a:rPr lang="sk-SK"/>
              <a:t> </a:t>
            </a:r>
            <a:r>
              <a:rPr lang="sk-SK" smtClean="0"/>
              <a:t>farieb.</a:t>
            </a:r>
            <a:endParaRPr lang="sk-SK" dirty="0"/>
          </a:p>
        </p:txBody>
      </p:sp>
      <p:pic>
        <p:nvPicPr>
          <p:cNvPr id="4098" name="Picture 2" descr="http://img.ephoto.sk/images/content/old/Image/fotoskola/2009/zaciname_s_foto/farby/16uholni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2780928"/>
            <a:ext cx="324462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3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/>
              <a:t>Newton žil osamelo, nikam necestoval, mal len málo priateľov a veľkú nechuť k publikovaniu a </a:t>
            </a:r>
            <a:r>
              <a:rPr lang="sk-SK"/>
              <a:t>verejnému </a:t>
            </a:r>
            <a:r>
              <a:rPr lang="sk-SK" smtClean="0"/>
              <a:t>vystupovaniu,</a:t>
            </a:r>
            <a:endParaRPr lang="sk-SK" dirty="0" smtClean="0"/>
          </a:p>
          <a:p>
            <a:r>
              <a:rPr lang="sk-SK" smtClean="0"/>
              <a:t>jeho </a:t>
            </a:r>
            <a:r>
              <a:rPr lang="sk-SK" dirty="0"/>
              <a:t>život sa zmenil po odchode z Cambridgu v roku 1696 do Londýna, kde mu viedla domácnosť jeho pôvabná a duchaplná </a:t>
            </a:r>
            <a:r>
              <a:rPr lang="sk-SK"/>
              <a:t>neter </a:t>
            </a:r>
            <a:r>
              <a:rPr lang="sk-SK" smtClean="0"/>
              <a:t>Bartonová,</a:t>
            </a:r>
            <a:endParaRPr lang="sk-SK" dirty="0" smtClean="0"/>
          </a:p>
          <a:p>
            <a:r>
              <a:rPr lang="sk-SK" smtClean="0"/>
              <a:t>ako 84 ročný </a:t>
            </a:r>
            <a:r>
              <a:rPr lang="sk-SK" dirty="0"/>
              <a:t>zomrel v </a:t>
            </a:r>
            <a:r>
              <a:rPr lang="sk-SK" dirty="0" err="1"/>
              <a:t>Kensingtone</a:t>
            </a:r>
            <a:r>
              <a:rPr lang="sk-SK" dirty="0"/>
              <a:t>, ktorý je dnes súčasťou</a:t>
            </a:r>
            <a:r>
              <a:rPr lang="sk-SK"/>
              <a:t> </a:t>
            </a:r>
            <a:r>
              <a:rPr lang="sk-SK" smtClean="0"/>
              <a:t>Londýna,</a:t>
            </a:r>
          </a:p>
          <a:p>
            <a:r>
              <a:rPr lang="sk-SK" smtClean="0"/>
              <a:t>bol </a:t>
            </a:r>
            <a:r>
              <a:rPr lang="sk-SK"/>
              <a:t>pochovaný </a:t>
            </a:r>
            <a:endParaRPr lang="sk-SK" smtClean="0"/>
          </a:p>
          <a:p>
            <a:pPr marL="0" indent="0">
              <a:buNone/>
            </a:pPr>
            <a:r>
              <a:rPr lang="sk-SK"/>
              <a:t> </a:t>
            </a:r>
            <a:r>
              <a:rPr lang="sk-SK" smtClean="0"/>
              <a:t>   </a:t>
            </a:r>
            <a:r>
              <a:rPr lang="sk-SK" smtClean="0"/>
              <a:t>s </a:t>
            </a:r>
            <a:r>
              <a:rPr lang="sk-SK" dirty="0"/>
              <a:t>najvyššími </a:t>
            </a:r>
            <a:r>
              <a:rPr lang="sk-SK"/>
              <a:t>poctami </a:t>
            </a:r>
            <a:endParaRPr lang="sk-SK" smtClean="0"/>
          </a:p>
          <a:p>
            <a:pPr marL="0" indent="0">
              <a:buNone/>
            </a:pPr>
            <a:r>
              <a:rPr lang="sk-SK"/>
              <a:t> </a:t>
            </a:r>
            <a:r>
              <a:rPr lang="sk-SK" smtClean="0"/>
              <a:t>   </a:t>
            </a:r>
            <a:r>
              <a:rPr lang="sk-SK" smtClean="0"/>
              <a:t>vo</a:t>
            </a:r>
            <a:r>
              <a:rPr lang="sk-SK" dirty="0"/>
              <a:t> </a:t>
            </a:r>
            <a:r>
              <a:rPr lang="sk-SK" err="1"/>
              <a:t>Westminsterskom</a:t>
            </a:r>
            <a:r>
              <a:rPr lang="sk-SK"/>
              <a:t> </a:t>
            </a:r>
            <a:endParaRPr lang="sk-SK" smtClean="0"/>
          </a:p>
          <a:p>
            <a:pPr marL="0" indent="0">
              <a:buNone/>
            </a:pPr>
            <a:r>
              <a:rPr lang="sk-SK"/>
              <a:t> </a:t>
            </a:r>
            <a:r>
              <a:rPr lang="sk-SK" smtClean="0"/>
              <a:t>   </a:t>
            </a:r>
            <a:r>
              <a:rPr lang="sk-SK" smtClean="0"/>
              <a:t>opátstve.</a:t>
            </a:r>
            <a:endParaRPr lang="sk-SK" dirty="0"/>
          </a:p>
        </p:txBody>
      </p:sp>
      <p:pic>
        <p:nvPicPr>
          <p:cNvPr id="1026" name="Picture 2" descr="Newt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501008"/>
            <a:ext cx="3174660" cy="2903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5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rmal">
  <a:themeElements>
    <a:clrScheme name="Thermal">
      <a:dk1>
        <a:srgbClr val="4D5B6B"/>
      </a:dk1>
      <a:lt1>
        <a:srgbClr val="FFFFFF"/>
      </a:lt1>
      <a:dk2>
        <a:srgbClr val="675D59"/>
      </a:dk2>
      <a:lt2>
        <a:srgbClr val="E8DED8"/>
      </a:lt2>
      <a:accent1>
        <a:srgbClr val="FF7605"/>
      </a:accent1>
      <a:accent2>
        <a:srgbClr val="7F7F7F"/>
      </a:accent2>
      <a:accent3>
        <a:srgbClr val="7F5185"/>
      </a:accent3>
      <a:accent4>
        <a:srgbClr val="89AAD3"/>
      </a:accent4>
      <a:accent5>
        <a:srgbClr val="8F5B4B"/>
      </a:accent5>
      <a:accent6>
        <a:srgbClr val="C84340"/>
      </a:accent6>
      <a:hlink>
        <a:srgbClr val="89AAD3"/>
      </a:hlink>
      <a:folHlink>
        <a:srgbClr val="795185"/>
      </a:folHlink>
    </a:clrScheme>
    <a:fontScheme name="Thermal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erma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63500" dist="38100" dir="81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101600" dist="63500" dir="81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000000"/>
            </a:lightRig>
          </a:scene3d>
          <a:sp3d>
            <a:bevelT h="190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lumMod val="125000"/>
              </a:schemeClr>
            </a:gs>
            <a:gs pos="55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90000"/>
                <a:satMod val="300000"/>
                <a:lumMod val="9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8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TC101859868[[fn=Tepelný]]</Template>
  <TotalTime>150</TotalTime>
  <Words>329</Words>
  <Application>Microsoft Office PowerPoint</Application>
  <PresentationFormat>Prezentácia na obrazovke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Thermal</vt:lpstr>
      <vt:lpstr>Isaac Newton</vt:lpstr>
      <vt:lpstr>Obsah</vt:lpstr>
      <vt:lpstr>Isaac Newton (1643-1727)</vt:lpstr>
      <vt:lpstr>Newtonov gravitačný zákon</vt:lpstr>
      <vt:lpstr>Prezentácia programu PowerPoint</vt:lpstr>
      <vt:lpstr>Životopis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Isaac Newton</dc:title>
  <dc:creator>user</dc:creator>
  <cp:lastModifiedBy>skola GŠM</cp:lastModifiedBy>
  <cp:revision>16</cp:revision>
  <dcterms:created xsi:type="dcterms:W3CDTF">2012-12-04T08:51:56Z</dcterms:created>
  <dcterms:modified xsi:type="dcterms:W3CDTF">2013-04-16T08:14:48Z</dcterms:modified>
</cp:coreProperties>
</file>