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AF37DD-A37F-44CE-9190-F8255DC06889}" type="datetimeFigureOut">
              <a:rPr lang="sk-SK" smtClean="0"/>
              <a:t>12. 4. 2013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72BCF-4803-4D09-A7A9-EF6915AE809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00972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72BCF-4803-4D09-A7A9-EF6915AE8095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43954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overOverla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ECE9C6"/>
                </a:solidFill>
              </a:defRPr>
            </a:lvl1pPr>
          </a:lstStyle>
          <a:p>
            <a:pPr lvl="0"/>
            <a:fld id="{7A7189FC-4451-4486-A245-77895D68DD65}" type="datetime1">
              <a:rPr lang="sk-SK"/>
              <a:pPr lvl="0"/>
              <a:t>12. 4. 2013</a:t>
            </a:fld>
            <a:endParaRPr lang="sk-SK"/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ECE9C6"/>
                </a:solidFill>
              </a:defRPr>
            </a:lvl1pPr>
          </a:lstStyle>
          <a:p>
            <a:pPr lvl="0"/>
            <a:endParaRPr lang="sk-SK"/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ECE9C6"/>
                </a:solidFill>
              </a:defRPr>
            </a:lvl1pPr>
          </a:lstStyle>
          <a:p>
            <a:pPr lvl="0"/>
            <a:fld id="{79CD61CC-179D-46DF-BEC5-F4CB7C3F723F}" type="slidenum">
              <a:t>‹#›</a:t>
            </a:fld>
            <a:endParaRPr lang="sk-SK"/>
          </a:p>
        </p:txBody>
      </p:sp>
      <p:grpSp>
        <p:nvGrpSpPr>
          <p:cNvPr id="6" name="Group 7"/>
          <p:cNvGrpSpPr/>
          <p:nvPr/>
        </p:nvGrpSpPr>
        <p:grpSpPr>
          <a:xfrm>
            <a:off x="1194078" y="2887528"/>
            <a:ext cx="6779115" cy="923333"/>
            <a:chOff x="1194078" y="2887528"/>
            <a:chExt cx="6779115" cy="923333"/>
          </a:xfrm>
        </p:grpSpPr>
        <p:sp>
          <p:nvSpPr>
            <p:cNvPr id="7" name="TextBox 8"/>
            <p:cNvSpPr txBox="1"/>
            <p:nvPr/>
          </p:nvSpPr>
          <p:spPr>
            <a:xfrm>
              <a:off x="4168594" y="2887528"/>
              <a:ext cx="877165" cy="923333"/>
            </a:xfrm>
            <a:prstGeom prst="rect">
              <a:avLst/>
            </a:prstGeom>
            <a:noFill/>
            <a:ln>
              <a:noFill/>
            </a:ln>
            <a:effectLst>
              <a:outerShdw dist="12701" dir="16200000" algn="tl">
                <a:srgbClr val="000000">
                  <a:alpha val="30000"/>
                </a:srgbClr>
              </a:outerShdw>
            </a:effectLst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5400" b="0" i="0" u="none" strike="noStrike" kern="1200" cap="none" spc="0" baseline="0">
                  <a:solidFill>
                    <a:srgbClr val="E1DCA5"/>
                  </a:solidFill>
                  <a:effectLst>
                    <a:outerShdw dist="12699" dir="14401372">
                      <a:srgbClr val="000000"/>
                    </a:outerShdw>
                  </a:effectLst>
                  <a:uFillTx/>
                </a:rPr>
                <a:t></a:t>
              </a:r>
              <a:endParaRPr lang="en-US" sz="5400" b="0" i="0" u="none" strike="noStrike" kern="1200" cap="none" spc="0" baseline="0">
                <a:solidFill>
                  <a:srgbClr val="E1DCA5"/>
                </a:solidFill>
                <a:effectLst>
                  <a:outerShdw dist="12699" dir="14401372">
                    <a:srgbClr val="000000"/>
                  </a:outerShdw>
                </a:effectLst>
                <a:uFillTx/>
                <a:latin typeface="Wingdings" pitchFamily="2"/>
              </a:endParaRPr>
            </a:p>
          </p:txBody>
        </p:sp>
        <p:cxnSp>
          <p:nvCxnSpPr>
            <p:cNvPr id="8" name="Straight Connector 9"/>
            <p:cNvCxnSpPr/>
            <p:nvPr/>
          </p:nvCxnSpPr>
          <p:spPr>
            <a:xfrm rot="10799991">
              <a:off x="1194078" y="3431687"/>
              <a:ext cx="3119723" cy="1591"/>
            </a:xfrm>
            <a:prstGeom prst="straightConnector1">
              <a:avLst/>
            </a:prstGeom>
            <a:noFill/>
            <a:ln w="12701">
              <a:solidFill>
                <a:srgbClr val="E1DCA5"/>
              </a:solidFill>
              <a:prstDash val="solid"/>
            </a:ln>
            <a:effectLst>
              <a:outerShdw dist="12701" dir="16200000" algn="tl">
                <a:srgbClr val="000000">
                  <a:alpha val="30000"/>
                </a:srgbClr>
              </a:outerShdw>
            </a:effectLst>
          </p:spPr>
        </p:cxnSp>
        <p:cxnSp>
          <p:nvCxnSpPr>
            <p:cNvPr id="9" name="Straight Connector 10"/>
            <p:cNvCxnSpPr/>
            <p:nvPr/>
          </p:nvCxnSpPr>
          <p:spPr>
            <a:xfrm rot="10799991">
              <a:off x="4853470" y="3428999"/>
              <a:ext cx="3119723" cy="1591"/>
            </a:xfrm>
            <a:prstGeom prst="straightConnector1">
              <a:avLst/>
            </a:prstGeom>
            <a:noFill/>
            <a:ln w="12701">
              <a:solidFill>
                <a:srgbClr val="E1DCA5"/>
              </a:solidFill>
              <a:prstDash val="solid"/>
            </a:ln>
            <a:effectLst>
              <a:outerShdw dist="12701" dir="16200000" algn="tl">
                <a:srgbClr val="000000">
                  <a:alpha val="30000"/>
                </a:srgbClr>
              </a:outerShdw>
            </a:effectLst>
          </p:spPr>
        </p:cxnSp>
      </p:grpSp>
      <p:sp>
        <p:nvSpPr>
          <p:cNvPr id="10" name="Title 1"/>
          <p:cNvSpPr txBox="1">
            <a:spLocks noGrp="1"/>
          </p:cNvSpPr>
          <p:nvPr>
            <p:ph type="ctrTitle"/>
          </p:nvPr>
        </p:nvSpPr>
        <p:spPr>
          <a:xfrm>
            <a:off x="1183343" y="1387739"/>
            <a:ext cx="6777322" cy="1731983"/>
          </a:xfrm>
        </p:spPr>
        <p:txBody>
          <a:bodyPr anchor="b"/>
          <a:lstStyle>
            <a:lvl1pPr>
              <a:defRPr>
                <a:solidFill>
                  <a:srgbClr val="FFFFFF"/>
                </a:solidFill>
                <a:effectLst>
                  <a:outerShdw dist="12698" dir="14221246">
                    <a:srgbClr val="000000"/>
                  </a:outerShdw>
                </a:effectLst>
              </a:defRPr>
            </a:lvl1pPr>
          </a:lstStyle>
          <a:p>
            <a:pPr lvl="0"/>
            <a:r>
              <a:rPr lang="sk-SK"/>
              <a:t>Upravte štýly predlohy textu</a:t>
            </a:r>
            <a:endParaRPr lang="en-US"/>
          </a:p>
        </p:txBody>
      </p:sp>
      <p:sp>
        <p:nvSpPr>
          <p:cNvPr id="11" name="Subtitle 2"/>
          <p:cNvSpPr txBox="1">
            <a:spLocks noGrp="1"/>
          </p:cNvSpPr>
          <p:nvPr>
            <p:ph type="subTitle" idx="1"/>
          </p:nvPr>
        </p:nvSpPr>
        <p:spPr>
          <a:xfrm>
            <a:off x="1371600" y="3767858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FFFFFF"/>
                </a:solidFill>
                <a:effectLst>
                  <a:outerShdw dist="12699" dir="14401372">
                    <a:srgbClr val="000000"/>
                  </a:outerShdw>
                </a:effectLst>
              </a:defRPr>
            </a:lvl1pPr>
          </a:lstStyle>
          <a:p>
            <a:pPr lvl="0"/>
            <a:r>
              <a:rPr lang="sk-SK"/>
              <a:t>Upravte štýl predlohy podnadpisov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11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5D4B32-AD5B-4CE5-A2A1-4703DD6E8B82}" type="datetime1">
              <a:rPr lang="sk-SK"/>
              <a:pPr lvl="0"/>
              <a:t>12. 4. 2013</a:t>
            </a:fld>
            <a:endParaRPr lang="sk-SK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k-SK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BE12E37-4615-4530-8296-ACEC75512542}" type="slidenum">
              <a:t>‹#›</a:t>
            </a:fld>
            <a:endParaRPr lang="sk-SK"/>
          </a:p>
        </p:txBody>
      </p:sp>
      <p:grpSp>
        <p:nvGrpSpPr>
          <p:cNvPr id="7" name="Group 10"/>
          <p:cNvGrpSpPr/>
          <p:nvPr/>
        </p:nvGrpSpPr>
        <p:grpSpPr>
          <a:xfrm>
            <a:off x="1172562" y="1392219"/>
            <a:ext cx="6779115" cy="923333"/>
            <a:chOff x="1172562" y="1392219"/>
            <a:chExt cx="6779115" cy="923333"/>
          </a:xfrm>
        </p:grpSpPr>
        <p:sp>
          <p:nvSpPr>
            <p:cNvPr id="8" name="TextBox 14"/>
            <p:cNvSpPr txBox="1"/>
            <p:nvPr/>
          </p:nvSpPr>
          <p:spPr>
            <a:xfrm>
              <a:off x="4147069" y="1392219"/>
              <a:ext cx="877165" cy="92333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5400" b="0" i="0" u="none" strike="noStrike" kern="1200" cap="none" spc="0" baseline="0">
                  <a:solidFill>
                    <a:srgbClr val="DBA455"/>
                  </a:solidFill>
                  <a:uFillTx/>
                </a:rPr>
                <a:t></a:t>
              </a:r>
              <a:endParaRPr lang="en-US" sz="5400" b="0" i="0" u="none" strike="noStrike" kern="1200" cap="none" spc="0" baseline="0">
                <a:solidFill>
                  <a:srgbClr val="DBA455"/>
                </a:solidFill>
                <a:uFillTx/>
                <a:latin typeface="Wingdings" pitchFamily="2"/>
              </a:endParaRPr>
            </a:p>
          </p:txBody>
        </p:sp>
        <p:cxnSp>
          <p:nvCxnSpPr>
            <p:cNvPr id="9" name="Straight Connector 15"/>
            <p:cNvCxnSpPr/>
            <p:nvPr/>
          </p:nvCxnSpPr>
          <p:spPr>
            <a:xfrm rot="10799991">
              <a:off x="1172562" y="1936378"/>
              <a:ext cx="3119723" cy="1591"/>
            </a:xfrm>
            <a:prstGeom prst="straightConnector1">
              <a:avLst/>
            </a:prstGeom>
            <a:noFill/>
            <a:ln w="12701">
              <a:solidFill>
                <a:srgbClr val="DBA455"/>
              </a:solidFill>
              <a:prstDash val="solid"/>
            </a:ln>
          </p:spPr>
        </p:cxnSp>
        <p:cxnSp>
          <p:nvCxnSpPr>
            <p:cNvPr id="10" name="Straight Connector 16"/>
            <p:cNvCxnSpPr/>
            <p:nvPr/>
          </p:nvCxnSpPr>
          <p:spPr>
            <a:xfrm rot="10799991">
              <a:off x="4831954" y="1933406"/>
              <a:ext cx="3119723" cy="1591"/>
            </a:xfrm>
            <a:prstGeom prst="straightConnector1">
              <a:avLst/>
            </a:prstGeom>
            <a:noFill/>
            <a:ln w="12701">
              <a:solidFill>
                <a:srgbClr val="DBA455"/>
              </a:solidFill>
              <a:prstDash val="solid"/>
            </a:ln>
          </p:spPr>
        </p:cxnSp>
      </p:grpSp>
    </p:spTree>
    <p:extLst>
      <p:ext uri="{BB962C8B-B14F-4D97-AF65-F5344CB8AC3E}">
        <p14:creationId xmlns:p14="http://schemas.microsoft.com/office/powerpoint/2010/main" val="723399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766560" y="559402"/>
            <a:ext cx="1678189" cy="5566766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88488" y="849852"/>
            <a:ext cx="5507915" cy="502382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1DC17C-E4D0-42F9-933A-A745409EB503}" type="datetime1">
              <a:rPr lang="sk-SK"/>
              <a:pPr lvl="0"/>
              <a:t>12. 4. 2013</a:t>
            </a:fld>
            <a:endParaRPr lang="sk-SK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k-SK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7BE137-4561-4DAB-B609-6B84C07AA13C}" type="slidenum">
              <a:t>‹#›</a:t>
            </a:fld>
            <a:endParaRPr lang="sk-SK"/>
          </a:p>
        </p:txBody>
      </p:sp>
      <p:grpSp>
        <p:nvGrpSpPr>
          <p:cNvPr id="7" name="Group 10"/>
          <p:cNvGrpSpPr/>
          <p:nvPr/>
        </p:nvGrpSpPr>
        <p:grpSpPr>
          <a:xfrm>
            <a:off x="6187425" y="602406"/>
            <a:ext cx="923333" cy="5480155"/>
            <a:chOff x="6187425" y="602406"/>
            <a:chExt cx="923333" cy="5480155"/>
          </a:xfrm>
        </p:grpSpPr>
        <p:sp>
          <p:nvSpPr>
            <p:cNvPr id="8" name="TextBox 11"/>
            <p:cNvSpPr txBox="1"/>
            <p:nvPr/>
          </p:nvSpPr>
          <p:spPr>
            <a:xfrm rot="5400013">
              <a:off x="6210509" y="2911061"/>
              <a:ext cx="877165" cy="92333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5400" b="0" i="0" u="none" strike="noStrike" kern="1200" cap="none" spc="0" baseline="0">
                  <a:solidFill>
                    <a:srgbClr val="DBA455"/>
                  </a:solidFill>
                  <a:uFillTx/>
                </a:rPr>
                <a:t></a:t>
              </a:r>
              <a:endParaRPr lang="en-US" sz="5400" b="0" i="0" u="none" strike="noStrike" kern="1200" cap="none" spc="0" baseline="0">
                <a:solidFill>
                  <a:srgbClr val="DBA455"/>
                </a:solidFill>
                <a:uFillTx/>
                <a:latin typeface="Wingdings" pitchFamily="2"/>
              </a:endParaRPr>
            </a:p>
          </p:txBody>
        </p:sp>
        <p:cxnSp>
          <p:nvCxnSpPr>
            <p:cNvPr id="9" name="Straight Connector 12"/>
            <p:cNvCxnSpPr/>
            <p:nvPr/>
          </p:nvCxnSpPr>
          <p:spPr>
            <a:xfrm rot="5400013" flipH="1" flipV="1">
              <a:off x="5331838" y="1835593"/>
              <a:ext cx="2468880" cy="2506"/>
            </a:xfrm>
            <a:prstGeom prst="straightConnector1">
              <a:avLst/>
            </a:prstGeom>
            <a:noFill/>
            <a:ln w="12701">
              <a:solidFill>
                <a:srgbClr val="DBA455"/>
              </a:solidFill>
              <a:prstDash val="solid"/>
            </a:ln>
          </p:spPr>
        </p:cxnSp>
        <p:cxnSp>
          <p:nvCxnSpPr>
            <p:cNvPr id="10" name="Straight Connector 13"/>
            <p:cNvCxnSpPr/>
            <p:nvPr/>
          </p:nvCxnSpPr>
          <p:spPr>
            <a:xfrm rot="16200004">
              <a:off x="5329575" y="4847330"/>
              <a:ext cx="2468880" cy="1582"/>
            </a:xfrm>
            <a:prstGeom prst="straightConnector1">
              <a:avLst/>
            </a:prstGeom>
            <a:noFill/>
            <a:ln w="12701">
              <a:solidFill>
                <a:srgbClr val="DBA455"/>
              </a:solidFill>
              <a:prstDash val="solid"/>
            </a:ln>
          </p:spPr>
        </p:cxnSp>
      </p:grpSp>
    </p:spTree>
    <p:extLst>
      <p:ext uri="{BB962C8B-B14F-4D97-AF65-F5344CB8AC3E}">
        <p14:creationId xmlns:p14="http://schemas.microsoft.com/office/powerpoint/2010/main" val="203824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Pr>
        <a:blipFill>
          <a:blip r:embed="rId2"/>
          <a:tile sx="60000" sy="6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3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3B3F5D-4A9C-4F41-B6CA-40353BD90A84}" type="datetime1">
              <a:rPr lang="sk-SK"/>
              <a:pPr lvl="0"/>
              <a:t>12. 4. 2013</a:t>
            </a:fld>
            <a:endParaRPr lang="sk-SK"/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k-SK"/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251C64-34D8-4308-B199-371A76DBCE9B}" type="slidenum">
              <a:t>‹#›</a:t>
            </a:fld>
            <a:endParaRPr lang="sk-SK"/>
          </a:p>
        </p:txBody>
      </p:sp>
      <p:sp>
        <p:nvSpPr>
          <p:cNvPr id="6" name="Title 10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k-SK"/>
              <a:t>Upravte štýly predlohy textu</a:t>
            </a:r>
            <a:endParaRPr lang="en-US"/>
          </a:p>
        </p:txBody>
      </p:sp>
      <p:grpSp>
        <p:nvGrpSpPr>
          <p:cNvPr id="7" name="Group 11"/>
          <p:cNvGrpSpPr/>
          <p:nvPr/>
        </p:nvGrpSpPr>
        <p:grpSpPr>
          <a:xfrm>
            <a:off x="1172562" y="1392219"/>
            <a:ext cx="6779115" cy="923333"/>
            <a:chOff x="1172562" y="1392219"/>
            <a:chExt cx="6779115" cy="923333"/>
          </a:xfrm>
        </p:grpSpPr>
        <p:sp>
          <p:nvSpPr>
            <p:cNvPr id="8" name="TextBox 12"/>
            <p:cNvSpPr txBox="1"/>
            <p:nvPr/>
          </p:nvSpPr>
          <p:spPr>
            <a:xfrm>
              <a:off x="4147069" y="1392219"/>
              <a:ext cx="877165" cy="92333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5400" b="0" i="0" u="none" strike="noStrike" kern="1200" cap="none" spc="0" baseline="0">
                  <a:solidFill>
                    <a:srgbClr val="DBA455"/>
                  </a:solidFill>
                  <a:uFillTx/>
                </a:rPr>
                <a:t></a:t>
              </a:r>
              <a:endParaRPr lang="en-US" sz="5400" b="0" i="0" u="none" strike="noStrike" kern="1200" cap="none" spc="0" baseline="0">
                <a:solidFill>
                  <a:srgbClr val="DBA455"/>
                </a:solidFill>
                <a:uFillTx/>
                <a:latin typeface="Wingdings" pitchFamily="2"/>
              </a:endParaRPr>
            </a:p>
          </p:txBody>
        </p:sp>
        <p:cxnSp>
          <p:nvCxnSpPr>
            <p:cNvPr id="9" name="Straight Connector 13"/>
            <p:cNvCxnSpPr/>
            <p:nvPr/>
          </p:nvCxnSpPr>
          <p:spPr>
            <a:xfrm rot="10799991">
              <a:off x="1172562" y="1936378"/>
              <a:ext cx="3119723" cy="1591"/>
            </a:xfrm>
            <a:prstGeom prst="straightConnector1">
              <a:avLst/>
            </a:prstGeom>
            <a:noFill/>
            <a:ln w="12701">
              <a:solidFill>
                <a:srgbClr val="DBA455"/>
              </a:solidFill>
              <a:prstDash val="solid"/>
            </a:ln>
          </p:spPr>
        </p:cxnSp>
        <p:cxnSp>
          <p:nvCxnSpPr>
            <p:cNvPr id="10" name="Straight Connector 14"/>
            <p:cNvCxnSpPr/>
            <p:nvPr/>
          </p:nvCxnSpPr>
          <p:spPr>
            <a:xfrm rot="10799991">
              <a:off x="4831954" y="1933406"/>
              <a:ext cx="3119723" cy="1591"/>
            </a:xfrm>
            <a:prstGeom prst="straightConnector1">
              <a:avLst/>
            </a:prstGeom>
            <a:noFill/>
            <a:ln w="12701">
              <a:solidFill>
                <a:srgbClr val="DBA455"/>
              </a:solidFill>
              <a:prstDash val="solid"/>
            </a:ln>
          </p:spPr>
        </p:cxnSp>
      </p:grpSp>
    </p:spTree>
    <p:extLst>
      <p:ext uri="{BB962C8B-B14F-4D97-AF65-F5344CB8AC3E}">
        <p14:creationId xmlns:p14="http://schemas.microsoft.com/office/powerpoint/2010/main" val="3435217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Pr>
        <a:blipFill>
          <a:blip r:embed="rId2"/>
          <a:tile sx="60944" sy="60944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CoverOverlay.png"/>
          <p:cNvPicPr>
            <a:picLocks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7"/>
          <p:cNvGrpSpPr/>
          <p:nvPr/>
        </p:nvGrpSpPr>
        <p:grpSpPr>
          <a:xfrm>
            <a:off x="1172562" y="2887574"/>
            <a:ext cx="6779115" cy="923333"/>
            <a:chOff x="1172562" y="2887574"/>
            <a:chExt cx="6779115" cy="923333"/>
          </a:xfrm>
        </p:grpSpPr>
        <p:sp>
          <p:nvSpPr>
            <p:cNvPr id="4" name="TextBox 8"/>
            <p:cNvSpPr txBox="1"/>
            <p:nvPr/>
          </p:nvSpPr>
          <p:spPr>
            <a:xfrm>
              <a:off x="4147069" y="2887574"/>
              <a:ext cx="877165" cy="92333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5400" b="0" i="0" u="none" strike="noStrike" kern="1200" cap="none" spc="0" baseline="0">
                  <a:solidFill>
                    <a:srgbClr val="DBA455"/>
                  </a:solidFill>
                  <a:uFillTx/>
                </a:rPr>
                <a:t></a:t>
              </a:r>
              <a:endParaRPr lang="en-US" sz="5400" b="0" i="0" u="none" strike="noStrike" kern="1200" cap="none" spc="0" baseline="0">
                <a:solidFill>
                  <a:srgbClr val="DBA455"/>
                </a:solidFill>
                <a:uFillTx/>
                <a:latin typeface="Wingdings" pitchFamily="2"/>
              </a:endParaRPr>
            </a:p>
          </p:txBody>
        </p:sp>
        <p:cxnSp>
          <p:nvCxnSpPr>
            <p:cNvPr id="5" name="Straight Connector 9"/>
            <p:cNvCxnSpPr/>
            <p:nvPr/>
          </p:nvCxnSpPr>
          <p:spPr>
            <a:xfrm rot="10799991">
              <a:off x="1172562" y="3431725"/>
              <a:ext cx="3119723" cy="1582"/>
            </a:xfrm>
            <a:prstGeom prst="straightConnector1">
              <a:avLst/>
            </a:prstGeom>
            <a:noFill/>
            <a:ln w="12701">
              <a:solidFill>
                <a:srgbClr val="DBA455"/>
              </a:solidFill>
              <a:prstDash val="solid"/>
            </a:ln>
          </p:spPr>
        </p:cxnSp>
        <p:cxnSp>
          <p:nvCxnSpPr>
            <p:cNvPr id="6" name="Straight Connector 10"/>
            <p:cNvCxnSpPr/>
            <p:nvPr/>
          </p:nvCxnSpPr>
          <p:spPr>
            <a:xfrm rot="10799991">
              <a:off x="4831954" y="3433499"/>
              <a:ext cx="3119723" cy="1582"/>
            </a:xfrm>
            <a:prstGeom prst="straightConnector1">
              <a:avLst/>
            </a:prstGeom>
            <a:noFill/>
            <a:ln w="12701">
              <a:solidFill>
                <a:srgbClr val="DBA455"/>
              </a:solidFill>
              <a:prstDash val="solid"/>
            </a:ln>
          </p:spPr>
        </p:cxnSp>
      </p:grpSp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690042" y="1204859"/>
            <a:ext cx="7754715" cy="1910711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sk-SK"/>
              <a:t>Upravte štýly predlohy textu</a:t>
            </a:r>
            <a:endParaRPr lang="en-US"/>
          </a:p>
        </p:txBody>
      </p:sp>
      <p:sp>
        <p:nvSpPr>
          <p:cNvPr id="8" name="Text Placeholder 2"/>
          <p:cNvSpPr txBox="1">
            <a:spLocks noGrp="1"/>
          </p:cNvSpPr>
          <p:nvPr>
            <p:ph type="body" idx="1"/>
          </p:nvPr>
        </p:nvSpPr>
        <p:spPr>
          <a:xfrm>
            <a:off x="699250" y="3767318"/>
            <a:ext cx="7734745" cy="1500182"/>
          </a:xfrm>
        </p:spPr>
        <p:txBody>
          <a:bodyPr anchorCtr="1"/>
          <a:lstStyle>
            <a:lvl1pPr marL="0" indent="0" algn="ctr">
              <a:spcBef>
                <a:spcPts val="500"/>
              </a:spcBef>
              <a:buNone/>
              <a:defRPr sz="2000">
                <a:solidFill>
                  <a:srgbClr val="895D1D"/>
                </a:solidFill>
              </a:defRPr>
            </a:lvl1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9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5C520E-D5D9-4D23-A381-17D5269A3559}" type="datetime1">
              <a:rPr lang="sk-SK"/>
              <a:pPr lvl="0"/>
              <a:t>12. 4. 2013</a:t>
            </a:fld>
            <a:endParaRPr lang="sk-SK"/>
          </a:p>
        </p:txBody>
      </p:sp>
      <p:sp>
        <p:nvSpPr>
          <p:cNvPr id="10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k-SK"/>
          </a:p>
        </p:txBody>
      </p:sp>
      <p:sp>
        <p:nvSpPr>
          <p:cNvPr id="11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C91D72D-587D-4BBA-8638-255F8B20A145}" type="slidenum"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57649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8EA645-BD09-4AEC-BB01-1965CBF8AC37}" type="datetime1">
              <a:rPr lang="sk-SK"/>
              <a:pPr lvl="0"/>
              <a:t>12. 4. 2013</a:t>
            </a:fld>
            <a:endParaRPr lang="sk-SK"/>
          </a:p>
        </p:txBody>
      </p:sp>
      <p:sp>
        <p:nvSpPr>
          <p:cNvPr id="3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k-SK"/>
          </a:p>
        </p:txBody>
      </p:sp>
      <p:sp>
        <p:nvSpPr>
          <p:cNvPr id="4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27016CF-0730-4250-BDD2-710C8D7FC416}" type="slidenum">
              <a:t>‹#›</a:t>
            </a:fld>
            <a:endParaRPr lang="sk-SK"/>
          </a:p>
        </p:txBody>
      </p:sp>
      <p:sp>
        <p:nvSpPr>
          <p:cNvPr id="5" name="Title 1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k-SK"/>
              <a:t>Upravte štýly predlohy textu</a:t>
            </a:r>
            <a:endParaRPr lang="en-US"/>
          </a:p>
        </p:txBody>
      </p:sp>
      <p:grpSp>
        <p:nvGrpSpPr>
          <p:cNvPr id="6" name="Group 12"/>
          <p:cNvGrpSpPr/>
          <p:nvPr/>
        </p:nvGrpSpPr>
        <p:grpSpPr>
          <a:xfrm>
            <a:off x="1172562" y="1392219"/>
            <a:ext cx="6779115" cy="923333"/>
            <a:chOff x="1172562" y="1392219"/>
            <a:chExt cx="6779115" cy="923333"/>
          </a:xfrm>
        </p:grpSpPr>
        <p:sp>
          <p:nvSpPr>
            <p:cNvPr id="7" name="TextBox 13"/>
            <p:cNvSpPr txBox="1"/>
            <p:nvPr/>
          </p:nvSpPr>
          <p:spPr>
            <a:xfrm>
              <a:off x="4147069" y="1392219"/>
              <a:ext cx="877165" cy="92333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5400" b="0" i="0" u="none" strike="noStrike" kern="1200" cap="none" spc="0" baseline="0">
                  <a:solidFill>
                    <a:srgbClr val="DBA455"/>
                  </a:solidFill>
                  <a:uFillTx/>
                </a:rPr>
                <a:t></a:t>
              </a:r>
              <a:endParaRPr lang="en-US" sz="5400" b="0" i="0" u="none" strike="noStrike" kern="1200" cap="none" spc="0" baseline="0">
                <a:solidFill>
                  <a:srgbClr val="DBA455"/>
                </a:solidFill>
                <a:uFillTx/>
                <a:latin typeface="Wingdings" pitchFamily="2"/>
              </a:endParaRPr>
            </a:p>
          </p:txBody>
        </p:sp>
        <p:cxnSp>
          <p:nvCxnSpPr>
            <p:cNvPr id="8" name="Straight Connector 14"/>
            <p:cNvCxnSpPr/>
            <p:nvPr/>
          </p:nvCxnSpPr>
          <p:spPr>
            <a:xfrm rot="10799991">
              <a:off x="1172562" y="1936378"/>
              <a:ext cx="3119723" cy="1591"/>
            </a:xfrm>
            <a:prstGeom prst="straightConnector1">
              <a:avLst/>
            </a:prstGeom>
            <a:noFill/>
            <a:ln w="12701">
              <a:solidFill>
                <a:srgbClr val="DBA455"/>
              </a:solidFill>
              <a:prstDash val="solid"/>
            </a:ln>
          </p:spPr>
        </p:cxnSp>
        <p:cxnSp>
          <p:nvCxnSpPr>
            <p:cNvPr id="9" name="Straight Connector 15"/>
            <p:cNvCxnSpPr/>
            <p:nvPr/>
          </p:nvCxnSpPr>
          <p:spPr>
            <a:xfrm rot="10799991">
              <a:off x="4831954" y="1933406"/>
              <a:ext cx="3119723" cy="1591"/>
            </a:xfrm>
            <a:prstGeom prst="straightConnector1">
              <a:avLst/>
            </a:prstGeom>
            <a:noFill/>
            <a:ln w="12701">
              <a:solidFill>
                <a:srgbClr val="DBA455"/>
              </a:solidFill>
              <a:prstDash val="solid"/>
            </a:ln>
          </p:spPr>
        </p:cxnSp>
      </p:grpSp>
      <p:sp>
        <p:nvSpPr>
          <p:cNvPr id="10" name="Content Placeholder 7"/>
          <p:cNvSpPr txBox="1">
            <a:spLocks noGrp="1"/>
          </p:cNvSpPr>
          <p:nvPr>
            <p:ph idx="1"/>
          </p:nvPr>
        </p:nvSpPr>
        <p:spPr>
          <a:xfrm>
            <a:off x="685800" y="2240279"/>
            <a:ext cx="3803903" cy="387705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11" name="Content Placeholder 9"/>
          <p:cNvSpPr txBox="1">
            <a:spLocks noGrp="1"/>
          </p:cNvSpPr>
          <p:nvPr>
            <p:ph idx="2"/>
          </p:nvPr>
        </p:nvSpPr>
        <p:spPr>
          <a:xfrm>
            <a:off x="4645152" y="2240279"/>
            <a:ext cx="3803903" cy="387705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00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1051560" y="2240279"/>
            <a:ext cx="3442441" cy="658368"/>
          </a:xfrm>
        </p:spPr>
        <p:txBody>
          <a:bodyPr anchor="b" anchorCtr="1"/>
          <a:lstStyle>
            <a:lvl1pPr marL="0" indent="0" algn="ctr">
              <a:buNone/>
              <a:defRPr>
                <a:solidFill>
                  <a:srgbClr val="895D1D"/>
                </a:solidFill>
              </a:defRPr>
            </a:lvl1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88488" y="2947595"/>
            <a:ext cx="3803903" cy="3172968"/>
          </a:xfrm>
        </p:spPr>
        <p:txBody>
          <a:bodyPr/>
          <a:lstStyle>
            <a:lvl1pPr>
              <a:defRPr/>
            </a:lvl1pPr>
            <a:lvl2pPr>
              <a:defRPr sz="2000"/>
            </a:lvl2pPr>
            <a:lvl3pPr>
              <a:spcBef>
                <a:spcPts val="400"/>
              </a:spcBef>
              <a:defRPr sz="1800"/>
            </a:lvl3pPr>
            <a:lvl4pPr>
              <a:defRPr sz="1600"/>
            </a:lvl4pPr>
            <a:lvl5pPr>
              <a:defRPr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5002307" y="2240279"/>
            <a:ext cx="3447288" cy="658368"/>
          </a:xfrm>
        </p:spPr>
        <p:txBody>
          <a:bodyPr anchor="b" anchorCtr="1"/>
          <a:lstStyle>
            <a:lvl1pPr marL="0" indent="0" algn="ctr">
              <a:buNone/>
              <a:defRPr>
                <a:solidFill>
                  <a:srgbClr val="895D1D"/>
                </a:solidFill>
              </a:defRPr>
            </a:lvl1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45023" y="2944368"/>
            <a:ext cx="3799725" cy="3172968"/>
          </a:xfrm>
        </p:spPr>
        <p:txBody>
          <a:bodyPr/>
          <a:lstStyle>
            <a:lvl1pPr>
              <a:defRPr/>
            </a:lvl1pPr>
            <a:lvl2pPr>
              <a:defRPr sz="2000"/>
            </a:lvl2pPr>
            <a:lvl3pPr>
              <a:spcBef>
                <a:spcPts val="400"/>
              </a:spcBef>
              <a:defRPr sz="1800"/>
            </a:lvl3pPr>
            <a:lvl4pPr>
              <a:defRPr sz="1600"/>
            </a:lvl4pPr>
            <a:lvl5pPr>
              <a:defRPr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865B34-C431-46DA-A875-C12781C9EB13}" type="datetime1">
              <a:rPr lang="sk-SK"/>
              <a:pPr lvl="0"/>
              <a:t>12. 4. 2013</a:t>
            </a:fld>
            <a:endParaRPr lang="sk-SK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k-SK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B86E9F-8BB8-440D-A4A2-7DD98709CAF6}" type="slidenum">
              <a:t>‹#›</a:t>
            </a:fld>
            <a:endParaRPr lang="sk-SK"/>
          </a:p>
        </p:txBody>
      </p:sp>
      <p:grpSp>
        <p:nvGrpSpPr>
          <p:cNvPr id="10" name="Group 13"/>
          <p:cNvGrpSpPr/>
          <p:nvPr/>
        </p:nvGrpSpPr>
        <p:grpSpPr>
          <a:xfrm>
            <a:off x="1172562" y="1392219"/>
            <a:ext cx="6779115" cy="923333"/>
            <a:chOff x="1172562" y="1392219"/>
            <a:chExt cx="6779115" cy="923333"/>
          </a:xfrm>
        </p:grpSpPr>
        <p:sp>
          <p:nvSpPr>
            <p:cNvPr id="11" name="TextBox 15"/>
            <p:cNvSpPr txBox="1"/>
            <p:nvPr/>
          </p:nvSpPr>
          <p:spPr>
            <a:xfrm>
              <a:off x="4147069" y="1392219"/>
              <a:ext cx="877165" cy="92333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5400" b="0" i="0" u="none" strike="noStrike" kern="1200" cap="none" spc="0" baseline="0">
                  <a:solidFill>
                    <a:srgbClr val="DBA455"/>
                  </a:solidFill>
                  <a:uFillTx/>
                </a:rPr>
                <a:t></a:t>
              </a:r>
              <a:endParaRPr lang="en-US" sz="5400" b="0" i="0" u="none" strike="noStrike" kern="1200" cap="none" spc="0" baseline="0">
                <a:solidFill>
                  <a:srgbClr val="DBA455"/>
                </a:solidFill>
                <a:uFillTx/>
                <a:latin typeface="Wingdings" pitchFamily="2"/>
              </a:endParaRPr>
            </a:p>
          </p:txBody>
        </p:sp>
        <p:cxnSp>
          <p:nvCxnSpPr>
            <p:cNvPr id="12" name="Straight Connector 16"/>
            <p:cNvCxnSpPr/>
            <p:nvPr/>
          </p:nvCxnSpPr>
          <p:spPr>
            <a:xfrm rot="10799991">
              <a:off x="1172562" y="1936378"/>
              <a:ext cx="3119723" cy="1591"/>
            </a:xfrm>
            <a:prstGeom prst="straightConnector1">
              <a:avLst/>
            </a:prstGeom>
            <a:noFill/>
            <a:ln w="12701">
              <a:solidFill>
                <a:srgbClr val="DBA455"/>
              </a:solidFill>
              <a:prstDash val="solid"/>
            </a:ln>
          </p:spPr>
        </p:cxnSp>
        <p:cxnSp>
          <p:nvCxnSpPr>
            <p:cNvPr id="13" name="Straight Connector 17"/>
            <p:cNvCxnSpPr/>
            <p:nvPr/>
          </p:nvCxnSpPr>
          <p:spPr>
            <a:xfrm rot="10799991">
              <a:off x="4831954" y="1933406"/>
              <a:ext cx="3119723" cy="1591"/>
            </a:xfrm>
            <a:prstGeom prst="straightConnector1">
              <a:avLst/>
            </a:prstGeom>
            <a:noFill/>
            <a:ln w="12701">
              <a:solidFill>
                <a:srgbClr val="DBA455"/>
              </a:solidFill>
              <a:prstDash val="solid"/>
            </a:ln>
          </p:spPr>
        </p:cxnSp>
      </p:grpSp>
    </p:spTree>
    <p:extLst>
      <p:ext uri="{BB962C8B-B14F-4D97-AF65-F5344CB8AC3E}">
        <p14:creationId xmlns:p14="http://schemas.microsoft.com/office/powerpoint/2010/main" val="3523268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44A39C-0CD5-4A8A-AAB1-E49D852389C7}" type="datetime1">
              <a:rPr lang="sk-SK"/>
              <a:pPr lvl="0"/>
              <a:t>12. 4. 2013</a:t>
            </a:fld>
            <a:endParaRPr lang="sk-SK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k-SK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526D61-9932-4315-AAD9-13B830E759BD}" type="slidenum">
              <a:t>‹#›</a:t>
            </a:fld>
            <a:endParaRPr lang="sk-SK"/>
          </a:p>
        </p:txBody>
      </p:sp>
      <p:grpSp>
        <p:nvGrpSpPr>
          <p:cNvPr id="6" name="Group 9"/>
          <p:cNvGrpSpPr/>
          <p:nvPr/>
        </p:nvGrpSpPr>
        <p:grpSpPr>
          <a:xfrm>
            <a:off x="1172562" y="1392219"/>
            <a:ext cx="6779115" cy="923333"/>
            <a:chOff x="1172562" y="1392219"/>
            <a:chExt cx="6779115" cy="923333"/>
          </a:xfrm>
        </p:grpSpPr>
        <p:sp>
          <p:nvSpPr>
            <p:cNvPr id="7" name="TextBox 13"/>
            <p:cNvSpPr txBox="1"/>
            <p:nvPr/>
          </p:nvSpPr>
          <p:spPr>
            <a:xfrm>
              <a:off x="4147069" y="1392219"/>
              <a:ext cx="877165" cy="92333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5400" b="0" i="0" u="none" strike="noStrike" kern="1200" cap="none" spc="0" baseline="0">
                  <a:solidFill>
                    <a:srgbClr val="DBA455"/>
                  </a:solidFill>
                  <a:uFillTx/>
                </a:rPr>
                <a:t></a:t>
              </a:r>
              <a:endParaRPr lang="en-US" sz="5400" b="0" i="0" u="none" strike="noStrike" kern="1200" cap="none" spc="0" baseline="0">
                <a:solidFill>
                  <a:srgbClr val="DBA455"/>
                </a:solidFill>
                <a:uFillTx/>
                <a:latin typeface="Wingdings" pitchFamily="2"/>
              </a:endParaRPr>
            </a:p>
          </p:txBody>
        </p:sp>
        <p:cxnSp>
          <p:nvCxnSpPr>
            <p:cNvPr id="8" name="Straight Connector 14"/>
            <p:cNvCxnSpPr/>
            <p:nvPr/>
          </p:nvCxnSpPr>
          <p:spPr>
            <a:xfrm rot="10799991">
              <a:off x="1172562" y="1936378"/>
              <a:ext cx="3119723" cy="1591"/>
            </a:xfrm>
            <a:prstGeom prst="straightConnector1">
              <a:avLst/>
            </a:prstGeom>
            <a:noFill/>
            <a:ln w="12701">
              <a:solidFill>
                <a:srgbClr val="DBA455"/>
              </a:solidFill>
              <a:prstDash val="solid"/>
            </a:ln>
          </p:spPr>
        </p:cxnSp>
        <p:cxnSp>
          <p:nvCxnSpPr>
            <p:cNvPr id="9" name="Straight Connector 15"/>
            <p:cNvCxnSpPr/>
            <p:nvPr/>
          </p:nvCxnSpPr>
          <p:spPr>
            <a:xfrm rot="10799991">
              <a:off x="4831954" y="1933406"/>
              <a:ext cx="3119723" cy="1591"/>
            </a:xfrm>
            <a:prstGeom prst="straightConnector1">
              <a:avLst/>
            </a:prstGeom>
            <a:noFill/>
            <a:ln w="12701">
              <a:solidFill>
                <a:srgbClr val="DBA455"/>
              </a:solidFill>
              <a:prstDash val="solid"/>
            </a:ln>
          </p:spPr>
        </p:cxnSp>
      </p:grpSp>
    </p:spTree>
    <p:extLst>
      <p:ext uri="{BB962C8B-B14F-4D97-AF65-F5344CB8AC3E}">
        <p14:creationId xmlns:p14="http://schemas.microsoft.com/office/powerpoint/2010/main" val="1719970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4D96FA-D9B3-45F6-91AD-C05059D6B0AC}" type="datetime1">
              <a:rPr lang="sk-SK"/>
              <a:pPr lvl="0"/>
              <a:t>12. 4. 2013</a:t>
            </a:fld>
            <a:endParaRPr lang="sk-SK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k-SK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897842-6301-41C0-BC56-CF9796163C0F}" type="slidenum"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53843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34576" y="1678198"/>
            <a:ext cx="3422480" cy="1886919"/>
          </a:xfrm>
        </p:spPr>
        <p:txBody>
          <a:bodyPr anchor="b" anchorCtr="0"/>
          <a:lstStyle>
            <a:lvl1pPr algn="l">
              <a:defRPr sz="2800"/>
            </a:lvl1pPr>
          </a:lstStyle>
          <a:p>
            <a:pPr lvl="0"/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91999" y="559402"/>
            <a:ext cx="4116665" cy="5566766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5034576" y="3603814"/>
            <a:ext cx="3411726" cy="2517288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F81E664-545D-4026-B00A-89FBC90F62B0}" type="datetime1">
              <a:rPr lang="sk-SK"/>
              <a:pPr lvl="0"/>
              <a:t>12. 4. 2013</a:t>
            </a:fld>
            <a:endParaRPr lang="sk-SK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k-SK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36B5A2F-B528-4443-803E-CCB1F652F635}" type="slidenum"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9623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734" y="4668816"/>
            <a:ext cx="7767023" cy="644725"/>
          </a:xfrm>
        </p:spPr>
        <p:txBody>
          <a:bodyPr anchor="b"/>
          <a:lstStyle>
            <a:lvl1pPr>
              <a:defRPr sz="2800"/>
            </a:lvl1pPr>
          </a:lstStyle>
          <a:p>
            <a:pPr lvl="0"/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 rot="239989">
            <a:off x="2183798" y="666965"/>
            <a:ext cx="4772153" cy="3598017"/>
          </a:xfrm>
          <a:solidFill>
            <a:srgbClr val="EDEDED"/>
          </a:solidFill>
          <a:ln w="190496">
            <a:solidFill>
              <a:srgbClr val="FFFFFF"/>
            </a:solidFill>
            <a:prstDash val="solid"/>
            <a:miter/>
          </a:ln>
          <a:effectLst>
            <a:outerShdw dist="50803" dir="12900142" algn="tl">
              <a:srgbClr val="000000">
                <a:alpha val="24000"/>
              </a:srgbClr>
            </a:outerShdw>
          </a:effectLst>
        </p:spPr>
        <p:txBody>
          <a:bodyPr/>
          <a:lstStyle>
            <a:lvl1pPr marL="0" indent="0">
              <a:spcBef>
                <a:spcPts val="800"/>
              </a:spcBef>
              <a:buNone/>
              <a:defRPr sz="3200"/>
            </a:lvl1pPr>
          </a:lstStyle>
          <a:p>
            <a:pPr lvl="0"/>
            <a:r>
              <a:rPr lang="sk-SK"/>
              <a:t>Ak chcete pridať obrázok, kliknite na ikonu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88488" y="5324304"/>
            <a:ext cx="7756260" cy="804864"/>
          </a:xfrm>
        </p:spPr>
        <p:txBody>
          <a:bodyPr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BB6F07-CF54-4155-81CD-6AADD386EB5F}" type="datetime1">
              <a:rPr lang="sk-SK"/>
              <a:pPr lvl="0"/>
              <a:t>12. 4. 2013</a:t>
            </a:fld>
            <a:endParaRPr lang="sk-SK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k-SK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2487FB-934E-41E1-8C63-98FE096F5EFC}" type="slidenum"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74777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tile sx="60944" sy="60944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FFFF">
                  <a:alpha val="11000"/>
                </a:srgbClr>
              </a:gs>
              <a:gs pos="100000">
                <a:srgbClr val="D1CA75">
                  <a:alpha val="23000"/>
                </a:srgbClr>
              </a:gs>
            </a:gsLst>
            <a:path path="rect">
              <a:fillToRect l="50000" t="50000" r="50000" b="50000"/>
            </a:path>
          </a:gra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Book Antiqua"/>
            </a:endParaRPr>
          </a:p>
        </p:txBody>
      </p:sp>
      <p:sp>
        <p:nvSpPr>
          <p:cNvPr id="3" name="Title Placeholder 1"/>
          <p:cNvSpPr txBox="1">
            <a:spLocks noGrp="1"/>
          </p:cNvSpPr>
          <p:nvPr>
            <p:ph type="title"/>
          </p:nvPr>
        </p:nvSpPr>
        <p:spPr>
          <a:xfrm>
            <a:off x="688488" y="570155"/>
            <a:ext cx="7756260" cy="10542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sk-SK"/>
              <a:t>Upravte štýly predlohy textu</a:t>
            </a:r>
            <a:endParaRPr lang="en-US"/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1"/>
          </p:nvPr>
        </p:nvSpPr>
        <p:spPr>
          <a:xfrm>
            <a:off x="699250" y="2248345"/>
            <a:ext cx="7745507" cy="38778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360374" y="6161437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k-SK" sz="1200" b="0" i="0" u="none" strike="noStrike" kern="1200" cap="none" spc="0" baseline="0">
                <a:solidFill>
                  <a:srgbClr val="895D1D"/>
                </a:solidFill>
                <a:uFillTx/>
                <a:latin typeface="Book Antiqua"/>
              </a:defRPr>
            </a:lvl1pPr>
          </a:lstStyle>
          <a:p>
            <a:pPr lvl="0"/>
            <a:fld id="{285667DB-10B9-4601-89A8-C6B6DD9D85B8}" type="datetime1">
              <a:rPr lang="sk-SK"/>
              <a:pPr lvl="0"/>
              <a:t>12. 4. 2013</a:t>
            </a:fld>
            <a:endParaRPr lang="sk-SK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124203" y="6161437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k-SK" sz="1200" b="0" i="0" u="none" strike="noStrike" kern="1200" cap="none" spc="0" baseline="0">
                <a:solidFill>
                  <a:srgbClr val="895D1D"/>
                </a:solidFill>
                <a:uFillTx/>
                <a:latin typeface="Book Antiqua"/>
              </a:defRPr>
            </a:lvl1pPr>
          </a:lstStyle>
          <a:p>
            <a:pPr lvl="0"/>
            <a:endParaRPr lang="sk-SK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639266" y="6161437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k-SK" sz="1200" b="0" i="0" u="none" strike="noStrike" kern="1200" cap="none" spc="0" baseline="0">
                <a:solidFill>
                  <a:srgbClr val="895D1D"/>
                </a:solidFill>
                <a:uFillTx/>
                <a:latin typeface="Book Antiqua"/>
              </a:defRPr>
            </a:lvl1pPr>
          </a:lstStyle>
          <a:p>
            <a:pPr lvl="0"/>
            <a:fld id="{1BE1C6D2-289E-421A-A23B-EB5CCA9C4E74}" type="slidenum"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sk-SK" sz="5400" b="0" i="0" u="none" strike="noStrike" kern="1200" cap="none" spc="0" baseline="0">
          <a:solidFill>
            <a:srgbClr val="895D1D"/>
          </a:solidFill>
          <a:uFillTx/>
          <a:latin typeface="Book Antiqua"/>
        </a:defRPr>
      </a:lvl1pPr>
    </p:titleStyle>
    <p:bodyStyle>
      <a:lvl1pPr marL="365760" marR="0" lvl="0" indent="-36576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Clr>
          <a:srgbClr val="873624"/>
        </a:buClr>
        <a:buSzPct val="100000"/>
        <a:buFont typeface="Wingdings" pitchFamily="2"/>
        <a:buChar char=""/>
        <a:tabLst/>
        <a:defRPr lang="sk-SK" sz="2400" b="0" i="0" u="none" strike="noStrike" kern="1200" cap="none" spc="0" baseline="0">
          <a:solidFill>
            <a:srgbClr val="262626"/>
          </a:solidFill>
          <a:uFillTx/>
          <a:latin typeface="Book Antiqua"/>
        </a:defRPr>
      </a:lvl1pPr>
      <a:lvl2pPr marL="777240" marR="0" lvl="1" indent="-36576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Clr>
          <a:srgbClr val="873624"/>
        </a:buClr>
        <a:buSzPct val="100000"/>
        <a:buFont typeface="Wingdings" pitchFamily="2"/>
        <a:buChar char=""/>
        <a:tabLst/>
        <a:defRPr lang="sk-SK" sz="2200" b="0" i="0" u="none" strike="noStrike" kern="1200" cap="none" spc="0" baseline="0">
          <a:solidFill>
            <a:srgbClr val="262626"/>
          </a:solidFill>
          <a:uFillTx/>
          <a:latin typeface="Book Antiqua"/>
        </a:defRPr>
      </a:lvl2pPr>
      <a:lvl3pPr marL="1143000" marR="0" lvl="2" indent="-36576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Clr>
          <a:srgbClr val="873624"/>
        </a:buClr>
        <a:buSzPct val="100000"/>
        <a:buFont typeface="Wingdings" pitchFamily="2"/>
        <a:buChar char=""/>
        <a:tabLst/>
        <a:defRPr lang="sk-SK" sz="2000" b="0" i="0" u="none" strike="noStrike" kern="1200" cap="none" spc="0" baseline="0">
          <a:solidFill>
            <a:srgbClr val="262626"/>
          </a:solidFill>
          <a:uFillTx/>
          <a:latin typeface="Book Antiqua"/>
        </a:defRPr>
      </a:lvl3pPr>
      <a:lvl4pPr marL="1508760" marR="0" lvl="3" indent="-320040" algn="l" defTabSz="914400" rtl="0" fontAlgn="auto" hangingPunct="1">
        <a:lnSpc>
          <a:spcPct val="100000"/>
        </a:lnSpc>
        <a:spcBef>
          <a:spcPts val="400"/>
        </a:spcBef>
        <a:spcAft>
          <a:spcPts val="0"/>
        </a:spcAft>
        <a:buClr>
          <a:srgbClr val="873624"/>
        </a:buClr>
        <a:buSzPct val="100000"/>
        <a:buFont typeface="Wingdings" pitchFamily="2"/>
        <a:buChar char=""/>
        <a:tabLst/>
        <a:defRPr lang="sk-SK" sz="1800" b="0" i="0" u="none" strike="noStrike" kern="1200" cap="none" spc="0" baseline="0">
          <a:solidFill>
            <a:srgbClr val="262626"/>
          </a:solidFill>
          <a:uFillTx/>
          <a:latin typeface="Book Antiqua"/>
        </a:defRPr>
      </a:lvl4pPr>
      <a:lvl5pPr marL="1828800" marR="0" lvl="4" indent="-320040" algn="l" defTabSz="914400" rtl="0" fontAlgn="auto" hangingPunct="1">
        <a:lnSpc>
          <a:spcPct val="100000"/>
        </a:lnSpc>
        <a:spcBef>
          <a:spcPts val="400"/>
        </a:spcBef>
        <a:spcAft>
          <a:spcPts val="0"/>
        </a:spcAft>
        <a:buClr>
          <a:srgbClr val="873624"/>
        </a:buClr>
        <a:buSzPct val="100000"/>
        <a:buFont typeface="Wingdings" pitchFamily="2"/>
        <a:buChar char=""/>
        <a:tabLst/>
        <a:defRPr lang="sk-SK" sz="1600" b="0" i="0" u="none" strike="noStrike" kern="1200" cap="none" spc="0" baseline="0">
          <a:solidFill>
            <a:srgbClr val="262626"/>
          </a:solidFill>
          <a:uFillTx/>
          <a:latin typeface="Book Antiqua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8.png"/><Relationship Id="rId7" Type="http://schemas.openxmlformats.org/officeDocument/2006/relationships/slide" Target="slide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slide" Target="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sk-SK"/>
              <a:t>Galileo Galilei</a:t>
            </a:r>
          </a:p>
        </p:txBody>
      </p:sp>
      <p:pic>
        <p:nvPicPr>
          <p:cNvPr id="3" name="Picture 2" descr="http://upload.wikimedia.org/wikipedia/commons/thumb/c/cc/Galileo.arp.300pix.jpg/230px-Galileo.arp.300pix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830333">
            <a:off x="1115615" y="4177866"/>
            <a:ext cx="1519330" cy="1862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http://img.whenintime.com/tli/HayliD15/notable_scientist/16e73af4-0609-4ba4-b03f-e81f5ada369a/galileo%5b1%5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87171" y="3847045"/>
            <a:ext cx="1867479" cy="2102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http://images.yourdictionary.com/images/definitions/lg/biography-galileo-galilei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992037">
            <a:off x="6650519" y="4177143"/>
            <a:ext cx="1715176" cy="2013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http://sk.wikipedia.org/wiki/Galileo_Galilei</a:t>
            </a:r>
          </a:p>
          <a:p>
            <a:pPr lvl="0"/>
            <a:r>
              <a:rPr lang="sk-SK"/>
              <a:t>http://search.babylon.com/?s=img&amp;babsrc=SP_def&amp;rlz=0&amp;q=galileo%20galilei </a:t>
            </a:r>
          </a:p>
          <a:p>
            <a:pPr lvl="0"/>
            <a:r>
              <a:rPr lang="sk-SK"/>
              <a:t>http://zivot.azet.sk/clanok/2411/galileo-galilei-otec-vedy.html </a:t>
            </a:r>
          </a:p>
          <a:p>
            <a:pPr lvl="0"/>
            <a:r>
              <a:rPr lang="sk-SK"/>
              <a:t>http://referaty.atlas.sk/prakticke-pomocky/zivotopisy/50165/galileo-galilei </a:t>
            </a:r>
          </a:p>
        </p:txBody>
      </p:sp>
      <p:sp>
        <p:nvSpPr>
          <p:cNvPr id="3" name="Nadpis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sk-SK"/>
              <a:t>Zdroje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 txBox="1">
            <a:spLocks noGrp="1"/>
          </p:cNvSpPr>
          <p:nvPr>
            <p:ph idx="1"/>
          </p:nvPr>
        </p:nvSpPr>
        <p:spPr/>
        <p:txBody>
          <a:bodyPr anchorCtr="1"/>
          <a:lstStyle/>
          <a:p>
            <a:pPr marL="0" lvl="0" indent="0" algn="ctr">
              <a:buNone/>
            </a:pPr>
            <a:endParaRPr lang="sk-SK" sz="5400"/>
          </a:p>
          <a:p>
            <a:pPr marL="0" lvl="0" indent="0" algn="ctr">
              <a:buNone/>
            </a:pPr>
            <a:r>
              <a:rPr lang="sk-SK" sz="5400"/>
              <a:t>Ďakujeme za pozornosť!</a:t>
            </a:r>
          </a:p>
          <a:p>
            <a:pPr marL="0" lvl="0" indent="0" algn="ctr">
              <a:buNone/>
            </a:pPr>
            <a:endParaRPr lang="sk-SK" sz="5400"/>
          </a:p>
          <a:p>
            <a:pPr marL="0" lvl="0" indent="0" algn="r">
              <a:buNone/>
            </a:pPr>
            <a:r>
              <a:rPr lang="sk-SK" sz="1800"/>
              <a:t>Spracovali: </a:t>
            </a:r>
          </a:p>
          <a:p>
            <a:pPr marL="0" lvl="0" indent="0" algn="r">
              <a:buNone/>
            </a:pPr>
            <a:r>
              <a:rPr lang="sk-SK" sz="1800"/>
              <a:t>Martina Janičková</a:t>
            </a:r>
          </a:p>
          <a:p>
            <a:pPr marL="0" lvl="0" indent="0" algn="r">
              <a:buNone/>
            </a:pPr>
            <a:r>
              <a:rPr lang="sk-SK" sz="1800"/>
              <a:t>Alexandra Migasová</a:t>
            </a:r>
          </a:p>
          <a:p>
            <a:pPr marL="0" lvl="0" indent="0" algn="r">
              <a:buNone/>
            </a:pPr>
            <a:r>
              <a:rPr lang="sk-SK" sz="1800"/>
              <a:t>Ruth Borovská</a:t>
            </a:r>
          </a:p>
        </p:txBody>
      </p:sp>
      <p:sp>
        <p:nvSpPr>
          <p:cNvPr id="3" name="Nadpis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sk-SK"/>
              <a:t>Záver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487887" y="5733260"/>
            <a:ext cx="1584179" cy="5232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4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III.OA</a:t>
            </a:r>
            <a:r>
              <a:rPr lang="sk-SK" sz="1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/>
            </a:r>
            <a:br>
              <a:rPr lang="sk-SK" sz="1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</a:br>
            <a:r>
              <a:rPr lang="sk-SK" sz="14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2012/2013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dirty="0"/>
              <a:t>Životopis</a:t>
            </a:r>
          </a:p>
          <a:p>
            <a:pPr lvl="0"/>
            <a:r>
              <a:rPr lang="sk-SK" dirty="0"/>
              <a:t>Ďalekohľad</a:t>
            </a:r>
          </a:p>
          <a:p>
            <a:pPr lvl="0"/>
            <a:r>
              <a:rPr lang="sk-SK" dirty="0"/>
              <a:t>Astronómia</a:t>
            </a:r>
          </a:p>
          <a:p>
            <a:pPr lvl="0"/>
            <a:r>
              <a:rPr lang="sk-SK" dirty="0"/>
              <a:t>Mechanika</a:t>
            </a:r>
          </a:p>
          <a:p>
            <a:pPr lvl="0"/>
            <a:r>
              <a:rPr lang="sk-SK" dirty="0"/>
              <a:t>Cenzúra</a:t>
            </a:r>
          </a:p>
          <a:p>
            <a:pPr lvl="0"/>
            <a:r>
              <a:rPr lang="sk-SK" dirty="0"/>
              <a:t>Staroba</a:t>
            </a:r>
          </a:p>
          <a:p>
            <a:pPr lvl="0"/>
            <a:r>
              <a:rPr lang="sk-SK" dirty="0" smtClean="0"/>
              <a:t>Diela</a:t>
            </a:r>
            <a:endParaRPr lang="sk-SK" dirty="0"/>
          </a:p>
          <a:p>
            <a:pPr marL="0" lvl="0" indent="0">
              <a:buNone/>
            </a:pPr>
            <a:endParaRPr lang="sk-SK" dirty="0"/>
          </a:p>
          <a:p>
            <a:pPr lvl="0"/>
            <a:endParaRPr lang="sk-SK" dirty="0"/>
          </a:p>
          <a:p>
            <a:pPr marL="0" lvl="0" indent="0">
              <a:buNone/>
            </a:pPr>
            <a:endParaRPr lang="sk-SK" dirty="0"/>
          </a:p>
          <a:p>
            <a:pPr lvl="0"/>
            <a:endParaRPr lang="sk-SK" dirty="0"/>
          </a:p>
        </p:txBody>
      </p:sp>
      <p:sp>
        <p:nvSpPr>
          <p:cNvPr id="3" name="Nadpis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sk-SK" dirty="0"/>
              <a:t>Obsah</a:t>
            </a: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3568" y="2260396"/>
            <a:ext cx="432044" cy="370789"/>
          </a:xfrm>
          <a:prstGeom prst="rect">
            <a:avLst/>
          </a:prstGeom>
          <a:noFill/>
          <a:ln>
            <a:noFill/>
          </a:ln>
          <a:effectLst>
            <a:outerShdw dir="16200000" algn="tl">
              <a:srgbClr val="EEECE1"/>
            </a:outerShdw>
          </a:effec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55104" y="3068964"/>
            <a:ext cx="688972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55104" y="2600544"/>
            <a:ext cx="688972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55104" y="4869160"/>
            <a:ext cx="688972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55104" y="3501009"/>
            <a:ext cx="688972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55104" y="4384526"/>
            <a:ext cx="688972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64623" y="3933053"/>
            <a:ext cx="688972" cy="62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dirty="0" smtClean="0"/>
              <a:t>(*</a:t>
            </a:r>
            <a:r>
              <a:rPr lang="sk-SK" dirty="0"/>
              <a:t> 15. </a:t>
            </a:r>
            <a:r>
              <a:rPr lang="sk-SK" dirty="0" smtClean="0"/>
              <a:t>2. 1564</a:t>
            </a:r>
            <a:r>
              <a:rPr lang="sk-SK" dirty="0"/>
              <a:t>, </a:t>
            </a:r>
            <a:r>
              <a:rPr lang="sk-SK" dirty="0" err="1"/>
              <a:t>Pisa</a:t>
            </a:r>
            <a:r>
              <a:rPr lang="sk-SK" dirty="0"/>
              <a:t> – † 8. </a:t>
            </a:r>
            <a:r>
              <a:rPr lang="sk-SK" dirty="0" smtClean="0"/>
              <a:t>1.</a:t>
            </a:r>
            <a:r>
              <a:rPr lang="sk-SK" dirty="0"/>
              <a:t> 1642, </a:t>
            </a:r>
            <a:r>
              <a:rPr lang="sk-SK" dirty="0" err="1"/>
              <a:t>Arcetri</a:t>
            </a:r>
            <a:r>
              <a:rPr lang="sk-SK" dirty="0"/>
              <a:t> </a:t>
            </a:r>
            <a:r>
              <a:rPr lang="sk-SK" dirty="0" smtClean="0"/>
              <a:t>pri</a:t>
            </a:r>
            <a:r>
              <a:rPr lang="sk-SK" dirty="0"/>
              <a:t> </a:t>
            </a:r>
            <a:r>
              <a:rPr lang="sk-SK" dirty="0" smtClean="0"/>
              <a:t>Florencii) bol</a:t>
            </a:r>
            <a:r>
              <a:rPr lang="sk-SK" dirty="0"/>
              <a:t> taliansky filozof, fyzik, astronóm, </a:t>
            </a:r>
            <a:r>
              <a:rPr lang="sk-SK" dirty="0" smtClean="0"/>
              <a:t>matematik obdobia</a:t>
            </a:r>
            <a:r>
              <a:rPr lang="sk-SK" dirty="0"/>
              <a:t> renesancie, </a:t>
            </a:r>
            <a:endParaRPr lang="sk-SK" dirty="0" smtClean="0"/>
          </a:p>
          <a:p>
            <a:pPr algn="just"/>
            <a:r>
              <a:rPr lang="sk-SK" dirty="0" smtClean="0"/>
              <a:t>jeden </a:t>
            </a:r>
            <a:r>
              <a:rPr lang="sk-SK" dirty="0"/>
              <a:t>zo zakladateľov súčasnej experimentálno-teoretickej </a:t>
            </a:r>
            <a:r>
              <a:rPr lang="sk-SK" dirty="0" smtClean="0"/>
              <a:t>prírodovedy,</a:t>
            </a:r>
            <a:endParaRPr lang="sk-SK" dirty="0"/>
          </a:p>
          <a:p>
            <a:pPr lvl="0"/>
            <a:r>
              <a:rPr lang="sk-SK" dirty="0" smtClean="0"/>
              <a:t>je </a:t>
            </a:r>
            <a:r>
              <a:rPr lang="sk-SK" dirty="0"/>
              <a:t>mu pripisované autorstvo výroku </a:t>
            </a:r>
            <a:r>
              <a:rPr lang="sk-SK" b="1" i="1" dirty="0" err="1">
                <a:solidFill>
                  <a:srgbClr val="674616"/>
                </a:solidFill>
                <a:effectLst>
                  <a:outerShdw dist="38096" dir="2700000">
                    <a:srgbClr val="000000"/>
                  </a:outerShdw>
                </a:effectLst>
              </a:rPr>
              <a:t>Eppur</a:t>
            </a:r>
            <a:r>
              <a:rPr lang="sk-SK" b="1" i="1" dirty="0">
                <a:solidFill>
                  <a:srgbClr val="674616"/>
                </a:solidFill>
                <a:effectLst>
                  <a:outerShdw dist="38096" dir="2700000">
                    <a:srgbClr val="000000"/>
                  </a:outerShdw>
                </a:effectLst>
              </a:rPr>
              <a:t> si </a:t>
            </a:r>
            <a:r>
              <a:rPr lang="sk-SK" b="1" i="1" dirty="0" err="1">
                <a:solidFill>
                  <a:srgbClr val="674616"/>
                </a:solidFill>
                <a:effectLst>
                  <a:outerShdw dist="38096" dir="2700000">
                    <a:srgbClr val="000000"/>
                  </a:outerShdw>
                </a:effectLst>
              </a:rPr>
              <a:t>muove</a:t>
            </a:r>
            <a:r>
              <a:rPr lang="sk-SK" b="1" i="1" dirty="0">
                <a:solidFill>
                  <a:srgbClr val="674616"/>
                </a:solidFill>
                <a:effectLst>
                  <a:outerShdw dist="38096" dir="2700000">
                    <a:srgbClr val="000000"/>
                  </a:outerShdw>
                </a:effectLst>
              </a:rPr>
              <a:t>!</a:t>
            </a:r>
            <a:r>
              <a:rPr lang="sk-SK" b="1" dirty="0">
                <a:solidFill>
                  <a:srgbClr val="674616"/>
                </a:solidFill>
                <a:effectLst>
                  <a:outerShdw dist="38096" dir="2700000">
                    <a:srgbClr val="000000"/>
                  </a:outerShdw>
                </a:effectLst>
              </a:rPr>
              <a:t> </a:t>
            </a:r>
            <a:r>
              <a:rPr lang="sk-SK" dirty="0"/>
              <a:t>A predsa sa točí! (Zem sa krúti okolo svojej osi).</a:t>
            </a:r>
          </a:p>
          <a:p>
            <a:pPr marL="0" lvl="0" indent="0">
              <a:buNone/>
            </a:pPr>
            <a:endParaRPr lang="sk-SK" dirty="0"/>
          </a:p>
          <a:p>
            <a:pPr marL="0" lvl="0" indent="0">
              <a:buNone/>
            </a:pPr>
            <a:endParaRPr lang="sk-SK" dirty="0"/>
          </a:p>
          <a:p>
            <a:pPr marL="0" lvl="0" indent="0">
              <a:buNone/>
            </a:pPr>
            <a:endParaRPr lang="sk-SK" dirty="0"/>
          </a:p>
        </p:txBody>
      </p:sp>
      <p:sp>
        <p:nvSpPr>
          <p:cNvPr id="3" name="Nadpis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sk-SK" dirty="0"/>
              <a:t>Životopis</a:t>
            </a:r>
          </a:p>
        </p:txBody>
      </p:sp>
      <p:pic>
        <p:nvPicPr>
          <p:cNvPr id="4" name="Picture 2" descr="http://easyquestion.net/thinkagain/wp-content/uploads/2009/04/gm_galileo_galilei_03_1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03513">
            <a:off x="1167179" y="901150"/>
            <a:ext cx="6761567" cy="498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084" y="6353616"/>
            <a:ext cx="530223" cy="536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sk-SK" dirty="0" err="1"/>
              <a:t>Galilei</a:t>
            </a:r>
            <a:r>
              <a:rPr lang="sk-SK" dirty="0"/>
              <a:t> zameral svoj ďalekohľad na hviezdnu oblohu, a tak odhalil ľudstvu viac právd z nebeskej mechaniky než celé stáročia </a:t>
            </a:r>
            <a:r>
              <a:rPr lang="sk-SK" dirty="0" smtClean="0"/>
              <a:t>predtým,</a:t>
            </a:r>
            <a:r>
              <a:rPr lang="sk-SK" dirty="0"/>
              <a:t> </a:t>
            </a:r>
          </a:p>
          <a:p>
            <a:pPr lvl="0" algn="just"/>
            <a:r>
              <a:rPr lang="sk-SK" dirty="0" smtClean="0"/>
              <a:t>prvý </a:t>
            </a:r>
            <a:r>
              <a:rPr lang="sk-SK" dirty="0"/>
              <a:t>rozoznal hviezdy na Mliečnej </a:t>
            </a:r>
            <a:r>
              <a:rPr lang="sk-SK" dirty="0" smtClean="0"/>
              <a:t>ceste (pri </a:t>
            </a:r>
            <a:r>
              <a:rPr lang="sk-SK" dirty="0"/>
              <a:t>pozorovaní ďalekohľadom sa ukázalo, že je to nesmierne množstvo </a:t>
            </a:r>
            <a:r>
              <a:rPr lang="sk-SK" dirty="0" smtClean="0"/>
              <a:t>hviezd),</a:t>
            </a:r>
            <a:endParaRPr lang="sk-SK" dirty="0"/>
          </a:p>
          <a:p>
            <a:pPr lvl="0" algn="just"/>
            <a:r>
              <a:rPr lang="sk-SK" dirty="0" err="1"/>
              <a:t>Galilei</a:t>
            </a:r>
            <a:r>
              <a:rPr lang="sk-SK" dirty="0"/>
              <a:t> svoje prvé astronomické objavy uverejnil roku 1610 po latinsky v spise </a:t>
            </a:r>
            <a:r>
              <a:rPr lang="sk-SK" i="1" dirty="0"/>
              <a:t>Hviezdny posol</a:t>
            </a:r>
            <a:r>
              <a:rPr lang="sk-SK" dirty="0"/>
              <a:t> (</a:t>
            </a:r>
            <a:r>
              <a:rPr lang="sk-SK" dirty="0" err="1"/>
              <a:t>Sidereus</a:t>
            </a:r>
            <a:r>
              <a:rPr lang="sk-SK" dirty="0"/>
              <a:t> </a:t>
            </a:r>
            <a:r>
              <a:rPr lang="sk-SK" dirty="0" err="1"/>
              <a:t>nuntius</a:t>
            </a:r>
            <a:r>
              <a:rPr lang="sk-SK" dirty="0"/>
              <a:t>).</a:t>
            </a:r>
          </a:p>
          <a:p>
            <a:pPr marL="0" lvl="0" indent="0">
              <a:buNone/>
            </a:pPr>
            <a:endParaRPr lang="sk-SK" dirty="0"/>
          </a:p>
        </p:txBody>
      </p:sp>
      <p:sp>
        <p:nvSpPr>
          <p:cNvPr id="3" name="Nadpis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sk-SK" dirty="0"/>
              <a:t>Ďalekohľad</a:t>
            </a:r>
          </a:p>
        </p:txBody>
      </p:sp>
      <p:pic>
        <p:nvPicPr>
          <p:cNvPr id="4" name="Picture 2" descr="http://www.hvezdaren.sk/buxus/images/2010/fyzikovia/galilei/g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26390" y="1628800"/>
            <a:ext cx="5417155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522" y="6288145"/>
            <a:ext cx="530223" cy="536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dirty="0"/>
              <a:t>Objavil údolia a hory na povrchu Mesiaca, </a:t>
            </a:r>
            <a:endParaRPr lang="sk-SK" dirty="0" smtClean="0"/>
          </a:p>
          <a:p>
            <a:pPr lvl="0"/>
            <a:r>
              <a:rPr lang="sk-SK" dirty="0" smtClean="0"/>
              <a:t>pozoroval </a:t>
            </a:r>
            <a:r>
              <a:rPr lang="sk-SK" dirty="0"/>
              <a:t>slnečné </a:t>
            </a:r>
            <a:r>
              <a:rPr lang="sk-SK" dirty="0" smtClean="0"/>
              <a:t>škvrny</a:t>
            </a:r>
            <a:r>
              <a:rPr lang="sk-SK" dirty="0"/>
              <a:t>,</a:t>
            </a:r>
            <a:r>
              <a:rPr lang="sk-SK" dirty="0" smtClean="0"/>
              <a:t> z </a:t>
            </a:r>
            <a:r>
              <a:rPr lang="sk-SK" dirty="0"/>
              <a:t>pohybu slnečných škvŕn usúdil, že Slnko sa otáča okolo vlastnej </a:t>
            </a:r>
            <a:r>
              <a:rPr lang="sk-SK" dirty="0" smtClean="0"/>
              <a:t>osi, </a:t>
            </a:r>
            <a:endParaRPr lang="sk-SK" dirty="0"/>
          </a:p>
          <a:p>
            <a:pPr lvl="0" algn="just"/>
            <a:r>
              <a:rPr lang="sk-SK" dirty="0" smtClean="0"/>
              <a:t>objavil </a:t>
            </a:r>
            <a:r>
              <a:rPr lang="sk-SK" dirty="0"/>
              <a:t>fázy Venuše, ktoré svedčili, že Venuša obieha približne po kruhovej dráhe okolo Slnka a že rovnako ako Zem a Mesiac nevydáva vlastné svetlo, ale iba odráža svetlo </a:t>
            </a:r>
            <a:r>
              <a:rPr lang="sk-SK" dirty="0" smtClean="0"/>
              <a:t>slnečné,</a:t>
            </a:r>
            <a:endParaRPr lang="sk-SK" dirty="0"/>
          </a:p>
          <a:p>
            <a:pPr lvl="0"/>
            <a:r>
              <a:rPr lang="sk-SK" dirty="0" smtClean="0"/>
              <a:t>prvý </a:t>
            </a:r>
            <a:r>
              <a:rPr lang="sk-SK" dirty="0"/>
              <a:t>pozoroval na Saturne záhadné výstupky.</a:t>
            </a:r>
          </a:p>
          <a:p>
            <a:pPr marL="0" lvl="0" indent="0">
              <a:buNone/>
            </a:pPr>
            <a:endParaRPr lang="sk-SK" dirty="0"/>
          </a:p>
        </p:txBody>
      </p:sp>
      <p:sp>
        <p:nvSpPr>
          <p:cNvPr id="3" name="Nadpis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sk-SK"/>
              <a:t>Astronómia</a:t>
            </a:r>
          </a:p>
        </p:txBody>
      </p:sp>
      <p:pic>
        <p:nvPicPr>
          <p:cNvPr id="4" name="Picture 2" descr="http://img.sk.prg.cmestatic.com/media/images/580xX/Feb2011/220784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624005">
            <a:off x="745730" y="938884"/>
            <a:ext cx="7360682" cy="4137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654" y="6321420"/>
            <a:ext cx="530223" cy="536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sk-SK" dirty="0"/>
              <a:t>Roku 1632 </a:t>
            </a:r>
            <a:r>
              <a:rPr lang="sk-SK" dirty="0" err="1"/>
              <a:t>Galilei</a:t>
            </a:r>
            <a:r>
              <a:rPr lang="sk-SK" dirty="0"/>
              <a:t> vydal svoj slávny spis Dialóg o dvoch najväčších svetových </a:t>
            </a:r>
            <a:r>
              <a:rPr lang="sk-SK" dirty="0" smtClean="0"/>
              <a:t>sústavách, </a:t>
            </a:r>
            <a:endParaRPr lang="sk-SK" dirty="0"/>
          </a:p>
          <a:p>
            <a:pPr lvl="0"/>
            <a:r>
              <a:rPr lang="sk-SK" dirty="0" smtClean="0"/>
              <a:t>toto </a:t>
            </a:r>
            <a:r>
              <a:rPr lang="sk-SK" dirty="0"/>
              <a:t>dielo, okrem svojho veľkého významu v histórii astronómie, zohralo dôležitú úlohu aj v </a:t>
            </a:r>
            <a:r>
              <a:rPr lang="sk-SK" dirty="0" smtClean="0"/>
              <a:t>mechanike, </a:t>
            </a:r>
            <a:endParaRPr lang="sk-SK" dirty="0"/>
          </a:p>
          <a:p>
            <a:pPr lvl="0"/>
            <a:r>
              <a:rPr lang="sk-SK" dirty="0" smtClean="0"/>
              <a:t>definoval </a:t>
            </a:r>
            <a:r>
              <a:rPr lang="sk-SK" dirty="0"/>
              <a:t>pojem rýchlosti a </a:t>
            </a:r>
            <a:r>
              <a:rPr lang="sk-SK" dirty="0" smtClean="0"/>
              <a:t>zrýchlenia,</a:t>
            </a:r>
            <a:endParaRPr lang="sk-SK" dirty="0"/>
          </a:p>
          <a:p>
            <a:pPr lvl="0" algn="just"/>
            <a:r>
              <a:rPr lang="sk-SK" dirty="0" smtClean="0"/>
              <a:t>rozoberá </a:t>
            </a:r>
            <a:r>
              <a:rPr lang="sk-SK" dirty="0"/>
              <a:t>problém skladania pohybov a prvý formuluje myšlienku relatívnosti </a:t>
            </a:r>
            <a:r>
              <a:rPr lang="sk-SK" dirty="0" smtClean="0"/>
              <a:t>pohybov.</a:t>
            </a:r>
            <a:endParaRPr lang="sk-SK" dirty="0"/>
          </a:p>
          <a:p>
            <a:pPr marL="0" lvl="0" indent="0">
              <a:buNone/>
            </a:pPr>
            <a:endParaRPr lang="sk-SK" dirty="0"/>
          </a:p>
        </p:txBody>
      </p:sp>
      <p:sp>
        <p:nvSpPr>
          <p:cNvPr id="3" name="Nadpis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sk-SK" dirty="0"/>
              <a:t>Mechanika</a:t>
            </a:r>
          </a:p>
        </p:txBody>
      </p:sp>
      <p:pic>
        <p:nvPicPr>
          <p:cNvPr id="4" name="Picture 2" descr="http://i.telegraph.co.uk/multimedia/archive/01244/galileo_1244734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00677">
            <a:off x="1738552" y="1802199"/>
            <a:ext cx="5616619" cy="3516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7506" y="6334871"/>
            <a:ext cx="530223" cy="536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sk-SK" dirty="0"/>
              <a:t>Uverejnenie Dialógu vyvolalo na jednej strane veľké nadšenie a na druhej strane však závisť a </a:t>
            </a:r>
            <a:r>
              <a:rPr lang="sk-SK" dirty="0" smtClean="0"/>
              <a:t>zlosť, </a:t>
            </a:r>
            <a:endParaRPr lang="sk-SK" dirty="0"/>
          </a:p>
          <a:p>
            <a:pPr lvl="0"/>
            <a:r>
              <a:rPr lang="sk-SK" dirty="0" smtClean="0"/>
              <a:t>neprajníci </a:t>
            </a:r>
            <a:r>
              <a:rPr lang="sk-SK" dirty="0"/>
              <a:t>sa usilovali znepriateliť pápeža s </a:t>
            </a:r>
            <a:r>
              <a:rPr lang="sk-SK" dirty="0" err="1" smtClean="0"/>
              <a:t>Galileim</a:t>
            </a:r>
            <a:r>
              <a:rPr lang="sk-SK" dirty="0" smtClean="0"/>
              <a:t>, </a:t>
            </a:r>
            <a:endParaRPr lang="sk-SK" dirty="0"/>
          </a:p>
          <a:p>
            <a:pPr lvl="0" algn="just"/>
            <a:r>
              <a:rPr lang="sk-SK" dirty="0" smtClean="0"/>
              <a:t>kníhtlačiarovi </a:t>
            </a:r>
            <a:r>
              <a:rPr lang="sk-SK" dirty="0"/>
              <a:t>vo Florencii došlo vyrozumenie, aby zastavil predaj a </a:t>
            </a:r>
            <a:r>
              <a:rPr lang="sk-SK" dirty="0" err="1"/>
              <a:t>Galileimu</a:t>
            </a:r>
            <a:r>
              <a:rPr lang="sk-SK" dirty="0"/>
              <a:t>, aby ďalšie výtlačky Dialógu </a:t>
            </a:r>
            <a:r>
              <a:rPr lang="sk-SK" dirty="0" smtClean="0"/>
              <a:t>nerozširoval</a:t>
            </a:r>
            <a:r>
              <a:rPr lang="sk-SK" dirty="0"/>
              <a:t>,</a:t>
            </a:r>
          </a:p>
          <a:p>
            <a:pPr lvl="0" algn="just"/>
            <a:r>
              <a:rPr lang="sk-SK" dirty="0" smtClean="0"/>
              <a:t>po </a:t>
            </a:r>
            <a:r>
              <a:rPr lang="sk-SK" dirty="0"/>
              <a:t>takmer trojmesačnom súdnom procese </a:t>
            </a:r>
            <a:r>
              <a:rPr lang="sk-SK" dirty="0" smtClean="0"/>
              <a:t>v roku 1633 musel </a:t>
            </a:r>
            <a:r>
              <a:rPr lang="sk-SK" dirty="0"/>
              <a:t>sedemdesiatročný </a:t>
            </a:r>
            <a:r>
              <a:rPr lang="sk-SK" dirty="0" err="1"/>
              <a:t>Galilei</a:t>
            </a:r>
            <a:r>
              <a:rPr lang="sk-SK" dirty="0"/>
              <a:t> odvolať svoje učenie. </a:t>
            </a:r>
          </a:p>
        </p:txBody>
      </p:sp>
      <p:sp>
        <p:nvSpPr>
          <p:cNvPr id="3" name="Nadpis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sk-SK" dirty="0"/>
              <a:t>Cenzúra</a:t>
            </a:r>
          </a:p>
        </p:txBody>
      </p:sp>
      <p:pic>
        <p:nvPicPr>
          <p:cNvPr id="4" name="Picture 2" descr="http://smu.edu/bridwell_tools/exhibits/BRA0851%20Galileo-%20Diagol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71600" y="1575427"/>
            <a:ext cx="6821725" cy="4727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6321420"/>
            <a:ext cx="530223" cy="536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sk-SK" dirty="0"/>
              <a:t>V starobe </a:t>
            </a:r>
            <a:r>
              <a:rPr lang="sk-SK" dirty="0" err="1"/>
              <a:t>Galilei</a:t>
            </a:r>
            <a:r>
              <a:rPr lang="sk-SK" dirty="0"/>
              <a:t> oslepol na ľavé oko a o niekoľko mesiacov aj na </a:t>
            </a:r>
            <a:r>
              <a:rPr lang="sk-SK" dirty="0" smtClean="0"/>
              <a:t>druhé, aj </a:t>
            </a:r>
            <a:r>
              <a:rPr lang="sk-SK" dirty="0"/>
              <a:t>sluch mu vypovedal </a:t>
            </a:r>
            <a:r>
              <a:rPr lang="sk-SK" dirty="0" smtClean="0"/>
              <a:t>službu, </a:t>
            </a:r>
            <a:endParaRPr lang="sk-SK" dirty="0"/>
          </a:p>
          <a:p>
            <a:pPr lvl="0" algn="just"/>
            <a:r>
              <a:rPr lang="sk-SK" dirty="0" smtClean="0"/>
              <a:t>roku</a:t>
            </a:r>
            <a:r>
              <a:rPr lang="sk-SK" dirty="0"/>
              <a:t> 1638 napísal o sebe toto: „Vo svojej temnote hĺbam raz o tom, raz o inom predmete prírody a nikdy nemôžem upokojiť svoju neúnavnú hlavu, aj keď si to veľmi želám. Táto ustavičná činnosť ducha ma okráda takmer o všetok spánok</a:t>
            </a:r>
            <a:r>
              <a:rPr lang="sk-SK" dirty="0" smtClean="0"/>
              <a:t>.“, </a:t>
            </a:r>
            <a:endParaRPr lang="sk-SK" dirty="0"/>
          </a:p>
          <a:p>
            <a:pPr lvl="0" algn="just"/>
            <a:r>
              <a:rPr lang="sk-SK" dirty="0" smtClean="0"/>
              <a:t>napriek </a:t>
            </a:r>
            <a:r>
              <a:rPr lang="sk-SK" dirty="0"/>
              <a:t>rozsudku sa však nikdy nevzdal vedeckej </a:t>
            </a:r>
            <a:r>
              <a:rPr lang="sk-SK" dirty="0" smtClean="0"/>
              <a:t>práce, </a:t>
            </a:r>
            <a:endParaRPr lang="sk-SK" dirty="0"/>
          </a:p>
          <a:p>
            <a:pPr lvl="0"/>
            <a:r>
              <a:rPr lang="sk-SK" dirty="0" err="1"/>
              <a:t>Galileo</a:t>
            </a:r>
            <a:r>
              <a:rPr lang="sk-SK" dirty="0"/>
              <a:t> zomrel 8. januára 1642 v </a:t>
            </a:r>
            <a:r>
              <a:rPr lang="sk-SK" dirty="0" err="1" smtClean="0"/>
              <a:t>Arcetri</a:t>
            </a:r>
            <a:r>
              <a:rPr lang="sk-SK" dirty="0" smtClean="0"/>
              <a:t>. </a:t>
            </a:r>
            <a:endParaRPr lang="sk-SK" dirty="0"/>
          </a:p>
        </p:txBody>
      </p:sp>
      <p:sp>
        <p:nvSpPr>
          <p:cNvPr id="3" name="Nadpis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sk-SK"/>
              <a:t>Staroba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99792" y="1484784"/>
            <a:ext cx="3807689" cy="4731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549" y="6359331"/>
            <a:ext cx="530223" cy="536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strVal val="0,5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i="1" dirty="0"/>
              <a:t>Skúšač mincí</a:t>
            </a:r>
            <a:endParaRPr lang="sk-SK" dirty="0"/>
          </a:p>
          <a:p>
            <a:pPr lvl="0"/>
            <a:r>
              <a:rPr lang="sk-SK" i="1" dirty="0"/>
              <a:t>O miestnom pohybe</a:t>
            </a:r>
            <a:r>
              <a:rPr lang="sk-SK" dirty="0"/>
              <a:t> (rozprava)</a:t>
            </a:r>
          </a:p>
          <a:p>
            <a:pPr lvl="0"/>
            <a:r>
              <a:rPr lang="sk-SK" i="1" dirty="0"/>
              <a:t>Hviezdny posol</a:t>
            </a:r>
            <a:r>
              <a:rPr lang="sk-SK" dirty="0"/>
              <a:t> – 1610</a:t>
            </a:r>
          </a:p>
          <a:p>
            <a:pPr lvl="0"/>
            <a:r>
              <a:rPr lang="sk-SK" i="1" dirty="0"/>
              <a:t>Poznámky o </a:t>
            </a:r>
            <a:r>
              <a:rPr lang="sk-SK" i="1" dirty="0" err="1"/>
              <a:t>kopernikovskom</a:t>
            </a:r>
            <a:r>
              <a:rPr lang="sk-SK" i="1" dirty="0"/>
              <a:t> náhľade</a:t>
            </a:r>
            <a:r>
              <a:rPr lang="sk-SK" dirty="0"/>
              <a:t> – 1615</a:t>
            </a:r>
          </a:p>
          <a:p>
            <a:pPr lvl="0"/>
            <a:r>
              <a:rPr lang="sk-SK" i="1" dirty="0"/>
              <a:t>Dialóg o dvoch systémoch sveta, </a:t>
            </a:r>
            <a:r>
              <a:rPr lang="sk-SK" i="1" dirty="0" err="1"/>
              <a:t>ptolemaiovskom</a:t>
            </a:r>
            <a:r>
              <a:rPr lang="sk-SK" i="1" dirty="0"/>
              <a:t> a </a:t>
            </a:r>
            <a:r>
              <a:rPr lang="sk-SK" i="1" dirty="0" err="1"/>
              <a:t>kopernikovskom</a:t>
            </a:r>
            <a:r>
              <a:rPr lang="sk-SK" dirty="0"/>
              <a:t> – 1632</a:t>
            </a:r>
          </a:p>
          <a:p>
            <a:pPr lvl="0"/>
            <a:r>
              <a:rPr lang="sk-SK" i="1" dirty="0"/>
              <a:t>Rozpravy a matematické dôkazy o dvoch nových odvetviach vedy, týkajúce sa mechaniky a miestnych pohybov</a:t>
            </a:r>
            <a:r>
              <a:rPr lang="sk-SK" dirty="0"/>
              <a:t> – 1639</a:t>
            </a:r>
          </a:p>
          <a:p>
            <a:pPr lvl="0"/>
            <a:endParaRPr lang="sk-SK" dirty="0"/>
          </a:p>
        </p:txBody>
      </p:sp>
      <p:sp>
        <p:nvSpPr>
          <p:cNvPr id="3" name="Nadpis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sk-SK"/>
              <a:t>Diela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12160" y="116632"/>
            <a:ext cx="2952332" cy="3929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279" y="6367872"/>
            <a:ext cx="530223" cy="536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iazaná knih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257</TotalTime>
  <Words>210</Words>
  <Application>Microsoft Office PowerPoint</Application>
  <PresentationFormat>Prezentácia na obrazovke (4:3)</PresentationFormat>
  <Paragraphs>62</Paragraphs>
  <Slides>11</Slides>
  <Notes>1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2" baseType="lpstr">
      <vt:lpstr>Viazaná kniha</vt:lpstr>
      <vt:lpstr>Galileo Galilei</vt:lpstr>
      <vt:lpstr>Obsah</vt:lpstr>
      <vt:lpstr>Životopis</vt:lpstr>
      <vt:lpstr>Ďalekohľad</vt:lpstr>
      <vt:lpstr>Astronómia</vt:lpstr>
      <vt:lpstr>Mechanika</vt:lpstr>
      <vt:lpstr>Cenzúra</vt:lpstr>
      <vt:lpstr>Staroba</vt:lpstr>
      <vt:lpstr>Diela</vt:lpstr>
      <vt:lpstr>Zdroje </vt:lpstr>
      <vt:lpstr>Záver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Galileo Galilei</dc:title>
  <dc:creator>PC1</dc:creator>
  <cp:lastModifiedBy>skola GŠM</cp:lastModifiedBy>
  <cp:revision>11</cp:revision>
  <dcterms:created xsi:type="dcterms:W3CDTF">2013-01-15T08:45:12Z</dcterms:created>
  <dcterms:modified xsi:type="dcterms:W3CDTF">2013-04-12T11:02:03Z</dcterms:modified>
</cp:coreProperties>
</file>