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256" r:id="rId2"/>
    <p:sldId id="259" r:id="rId3"/>
    <p:sldId id="261" r:id="rId4"/>
    <p:sldId id="260" r:id="rId5"/>
    <p:sldId id="262" r:id="rId6"/>
    <p:sldId id="264" r:id="rId7"/>
    <p:sldId id="263" r:id="rId8"/>
    <p:sldId id="258" r:id="rId9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3" autoAdjust="0"/>
    <p:restoredTop sz="94660"/>
  </p:normalViewPr>
  <p:slideViewPr>
    <p:cSldViewPr>
      <p:cViewPr varScale="1">
        <p:scale>
          <a:sx n="126" d="100"/>
          <a:sy n="126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4505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sk-SK" sz="2400">
                <a:latin typeface="Times New Roman" pitchFamily="18" charset="0"/>
              </a:endParaRPr>
            </a:p>
          </p:txBody>
        </p:sp>
        <p:sp>
          <p:nvSpPr>
            <p:cNvPr id="4506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sk-SK" sz="2400">
                <a:latin typeface="Times New Roman" pitchFamily="18" charset="0"/>
              </a:endParaRPr>
            </a:p>
          </p:txBody>
        </p:sp>
      </p:grpSp>
      <p:grpSp>
        <p:nvGrpSpPr>
          <p:cNvPr id="4506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4506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4506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sk-SK"/>
            </a:p>
          </p:txBody>
        </p:sp>
      </p:grpSp>
      <p:sp>
        <p:nvSpPr>
          <p:cNvPr id="4506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sk-SK" noProof="0" smtClean="0"/>
              <a:t>Kliknite sem a upravte štýl predlohy podnadpisov.</a:t>
            </a:r>
          </a:p>
        </p:txBody>
      </p:sp>
      <p:sp>
        <p:nvSpPr>
          <p:cNvPr id="4506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k-SK"/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sk-SK"/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AB56B068-405F-4693-8007-D88740D121E0}" type="slidenum">
              <a:rPr lang="sk-SK"/>
              <a:pPr/>
              <a:t>‹#›</a:t>
            </a:fld>
            <a:endParaRPr lang="sk-SK"/>
          </a:p>
        </p:txBody>
      </p:sp>
      <p:sp>
        <p:nvSpPr>
          <p:cNvPr id="4506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sk-SK" noProof="0" smtClean="0"/>
              <a:t>Kliknite sem a upravte štýl predlohy nadpisov.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623D7-CEF0-4661-A90D-0912757DEEB4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471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1343A-35EF-4F53-B758-78640489646B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52354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FC00C-6FAB-4012-A9FA-691386FFFEA9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55022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8987C-1A7E-4167-BB53-62A829DB6FCF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7866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D2E04-8066-4B82-9DF3-E9306A08EC6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0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51A69-0095-489B-942A-2927060FE057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9821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2D610-8A74-4AB0-A6CD-9988736F0E5C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7702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4A7E4-B852-400D-9E79-EED1AE8F7509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2763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04E23-9C6B-4E4F-B570-1080205C1CD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5686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D025F-D64F-4953-BDF7-19AECE9FD5E7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244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4403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4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44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sk-SK"/>
              </a:p>
            </p:txBody>
          </p:sp>
        </p:grpSp>
        <p:grpSp>
          <p:nvGrpSpPr>
            <p:cNvPr id="4403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403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4404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sk-SK"/>
              </a:p>
            </p:txBody>
          </p:sp>
        </p:grpSp>
      </p:grpSp>
      <p:sp>
        <p:nvSpPr>
          <p:cNvPr id="4404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440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  <a:latin typeface="+mn-lt"/>
              </a:defRPr>
            </a:lvl1pPr>
          </a:lstStyle>
          <a:p>
            <a:fld id="{32BD55CE-0E3C-4176-A51B-2716D98B29EE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980728"/>
            <a:ext cx="3384525" cy="1905000"/>
          </a:xfrm>
        </p:spPr>
        <p:txBody>
          <a:bodyPr/>
          <a:lstStyle/>
          <a:p>
            <a:r>
              <a:rPr lang="sk-SK" sz="80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Táles</a:t>
            </a:r>
            <a:endParaRPr lang="sk-SK" sz="8000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b="1" dirty="0" err="1"/>
              <a:t>Táles</a:t>
            </a:r>
            <a:r>
              <a:rPr lang="sk-SK" dirty="0"/>
              <a:t> </a:t>
            </a:r>
            <a:endParaRPr lang="sk-SK" dirty="0" smtClean="0"/>
          </a:p>
          <a:p>
            <a:r>
              <a:rPr lang="sk-SK" b="1" dirty="0" err="1" smtClean="0"/>
              <a:t>Thales</a:t>
            </a:r>
            <a:r>
              <a:rPr lang="sk-SK" dirty="0"/>
              <a:t> </a:t>
            </a:r>
            <a:endParaRPr lang="sk-SK" dirty="0" smtClean="0"/>
          </a:p>
          <a:p>
            <a:r>
              <a:rPr lang="sk-SK" b="1" dirty="0" err="1" smtClean="0"/>
              <a:t>Thalés</a:t>
            </a:r>
            <a:r>
              <a:rPr lang="sk-SK" dirty="0"/>
              <a:t> </a:t>
            </a:r>
            <a:r>
              <a:rPr lang="sk-SK" b="1" dirty="0"/>
              <a:t>z </a:t>
            </a:r>
            <a:r>
              <a:rPr lang="sk-SK" b="1" dirty="0" err="1"/>
              <a:t>Miléta</a:t>
            </a:r>
            <a:r>
              <a:rPr lang="sk-SK" dirty="0"/>
              <a:t> </a:t>
            </a:r>
          </a:p>
        </p:txBody>
      </p:sp>
      <p:pic>
        <p:nvPicPr>
          <p:cNvPr id="2052" name="Picture 4" descr="230px-Th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692150"/>
            <a:ext cx="2103438" cy="26971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ĺžnik 1"/>
          <p:cNvSpPr/>
          <p:nvPr/>
        </p:nvSpPr>
        <p:spPr>
          <a:xfrm>
            <a:off x="683568" y="5147900"/>
            <a:ext cx="9073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smtClean="0">
                <a:latin typeface="Arial" charset="0"/>
              </a:rPr>
              <a:t>(</a:t>
            </a:r>
            <a:r>
              <a:rPr lang="sk-SK" dirty="0" err="1" smtClean="0">
                <a:latin typeface="Arial" charset="0"/>
              </a:rPr>
              <a:t>nar</a:t>
            </a:r>
            <a:r>
              <a:rPr lang="sk-SK" dirty="0" smtClean="0">
                <a:latin typeface="Arial" charset="0"/>
              </a:rPr>
              <a:t>. v r</a:t>
            </a:r>
            <a:r>
              <a:rPr lang="sk-SK" dirty="0">
                <a:latin typeface="Arial" charset="0"/>
              </a:rPr>
              <a:t>. 624 pred naším letopočtom – zomrel v r. 546 pred naším letopočtom) </a:t>
            </a:r>
            <a:endParaRPr lang="sk-S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>
                <a:latin typeface="Candara" pitchFamily="34" charset="0"/>
              </a:rPr>
              <a:t>Kto bol Táles?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910264" cy="4235152"/>
          </a:xfrm>
        </p:spPr>
        <p:txBody>
          <a:bodyPr/>
          <a:lstStyle/>
          <a:p>
            <a:r>
              <a:rPr lang="sk-SK" dirty="0" smtClean="0">
                <a:latin typeface="Candara" pitchFamily="34" charset="0"/>
              </a:rPr>
              <a:t>bol starogrécky filozof, matematik, astronóm, štátnik a inžinier, </a:t>
            </a:r>
          </a:p>
          <a:p>
            <a:r>
              <a:rPr lang="sk-SK" dirty="0" smtClean="0">
                <a:latin typeface="Candara" pitchFamily="34" charset="0"/>
              </a:rPr>
              <a:t>prvý predstaviteľ </a:t>
            </a:r>
            <a:r>
              <a:rPr lang="sk-SK" dirty="0" err="1" smtClean="0">
                <a:latin typeface="Candara" pitchFamily="34" charset="0"/>
              </a:rPr>
              <a:t>milétskej</a:t>
            </a:r>
            <a:r>
              <a:rPr lang="sk-SK" dirty="0" smtClean="0">
                <a:latin typeface="Candara" pitchFamily="34" charset="0"/>
              </a:rPr>
              <a:t> školy, </a:t>
            </a:r>
          </a:p>
          <a:p>
            <a:r>
              <a:rPr lang="sk-SK" dirty="0" smtClean="0">
                <a:latin typeface="Candara" pitchFamily="34" charset="0"/>
              </a:rPr>
              <a:t>jeho </a:t>
            </a:r>
            <a:r>
              <a:rPr lang="sk-SK" dirty="0" smtClean="0">
                <a:latin typeface="Candara" pitchFamily="34" charset="0"/>
              </a:rPr>
              <a:t>ro</a:t>
            </a:r>
            <a:r>
              <a:rPr lang="sk-SK" dirty="0" smtClean="0">
                <a:latin typeface="Candara" pitchFamily="34" charset="0"/>
              </a:rPr>
              <a:t>dičia</a:t>
            </a:r>
            <a:r>
              <a:rPr lang="sk-SK" dirty="0" smtClean="0">
                <a:latin typeface="Candara" pitchFamily="34" charset="0"/>
              </a:rPr>
              <a:t> </a:t>
            </a:r>
            <a:r>
              <a:rPr lang="sk-SK" dirty="0">
                <a:latin typeface="Candara" pitchFamily="34" charset="0"/>
              </a:rPr>
              <a:t>pochádzali z </a:t>
            </a:r>
            <a:r>
              <a:rPr lang="sk-SK" dirty="0" smtClean="0">
                <a:latin typeface="Candara" pitchFamily="34" charset="0"/>
              </a:rPr>
              <a:t>Fenície, </a:t>
            </a:r>
            <a:r>
              <a:rPr lang="sk-SK" dirty="0" smtClean="0">
                <a:latin typeface="Candara" pitchFamily="34" charset="0"/>
              </a:rPr>
              <a:t>boli potomkami mýtického zakladateľa </a:t>
            </a:r>
            <a:r>
              <a:rPr lang="sk-SK" dirty="0" err="1" smtClean="0">
                <a:latin typeface="Candara" pitchFamily="34" charset="0"/>
              </a:rPr>
              <a:t>Théb</a:t>
            </a:r>
            <a:r>
              <a:rPr lang="sk-SK" dirty="0" smtClean="0">
                <a:latin typeface="Candara" pitchFamily="34" charset="0"/>
              </a:rPr>
              <a:t> - </a:t>
            </a:r>
            <a:r>
              <a:rPr lang="sk-SK" dirty="0" err="1" smtClean="0">
                <a:latin typeface="Candara" pitchFamily="34" charset="0"/>
              </a:rPr>
              <a:t>Kadma</a:t>
            </a:r>
            <a:r>
              <a:rPr lang="sk-SK" dirty="0" smtClean="0">
                <a:latin typeface="Candara" pitchFamily="34" charset="0"/>
              </a:rPr>
              <a:t>, </a:t>
            </a:r>
          </a:p>
          <a:p>
            <a:r>
              <a:rPr lang="sk-SK" dirty="0" err="1" smtClean="0">
                <a:latin typeface="Candara" pitchFamily="34" charset="0"/>
              </a:rPr>
              <a:t>Táles</a:t>
            </a:r>
            <a:r>
              <a:rPr lang="sk-SK" dirty="0" smtClean="0">
                <a:latin typeface="Candara" pitchFamily="34" charset="0"/>
              </a:rPr>
              <a:t> </a:t>
            </a:r>
            <a:r>
              <a:rPr lang="sk-SK" dirty="0" smtClean="0">
                <a:latin typeface="Candara" pitchFamily="34" charset="0"/>
              </a:rPr>
              <a:t>zomrel ako </a:t>
            </a:r>
            <a:r>
              <a:rPr lang="sk-SK" dirty="0">
                <a:latin typeface="Candara" pitchFamily="34" charset="0"/>
              </a:rPr>
              <a:t>78-ročný </a:t>
            </a:r>
            <a:r>
              <a:rPr lang="sk-SK" dirty="0" smtClean="0">
                <a:latin typeface="Candara" pitchFamily="34" charset="0"/>
              </a:rPr>
              <a:t>na dehydratáciu</a:t>
            </a:r>
            <a:r>
              <a:rPr lang="sk-SK" dirty="0">
                <a:latin typeface="Candara" pitchFamily="34" charset="0"/>
              </a:rPr>
              <a:t>, keď sledoval gymnastickú súťaž </a:t>
            </a:r>
            <a:r>
              <a:rPr lang="sk-SK" dirty="0">
                <a:latin typeface="Candara" pitchFamily="34" charset="0"/>
              </a:rPr>
              <a:t>v čase 58. </a:t>
            </a:r>
            <a:r>
              <a:rPr lang="sk-SK" dirty="0">
                <a:latin typeface="Candara" pitchFamily="34" charset="0"/>
              </a:rPr>
              <a:t>olympiády</a:t>
            </a:r>
            <a:r>
              <a:rPr lang="sk-SK" dirty="0">
                <a:latin typeface="Candara" pitchFamily="34" charset="0"/>
              </a:rPr>
              <a:t>.</a:t>
            </a:r>
            <a:endParaRPr lang="sk-SK" dirty="0">
              <a:latin typeface="Candara" pitchFamily="34" charset="0"/>
            </a:endParaRPr>
          </a:p>
        </p:txBody>
      </p:sp>
      <p:pic>
        <p:nvPicPr>
          <p:cNvPr id="48132" name="Picture 4" descr="tall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285" y="116632"/>
            <a:ext cx="1687512" cy="20875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b="0" dirty="0" err="1" smtClean="0">
                <a:latin typeface="Cambria" pitchFamily="18" charset="0"/>
              </a:rPr>
              <a:t>Tálesove</a:t>
            </a:r>
            <a:r>
              <a:rPr lang="sk-SK" b="0" dirty="0" smtClean="0">
                <a:latin typeface="Cambria" pitchFamily="18" charset="0"/>
              </a:rPr>
              <a:t> zásluhy:</a:t>
            </a:r>
            <a:endParaRPr lang="sk-SK" b="0" dirty="0">
              <a:latin typeface="Cambria" pitchFamily="18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6034061" cy="423515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sk-SK" sz="2400" dirty="0"/>
          </a:p>
          <a:p>
            <a:r>
              <a:rPr lang="sk-SK" sz="2400" dirty="0">
                <a:latin typeface="Candara" pitchFamily="34" charset="0"/>
              </a:rPr>
              <a:t>prvý navštívil Egypt a priniesol do Grécka </a:t>
            </a:r>
            <a:r>
              <a:rPr lang="sk-SK" sz="2400" dirty="0" smtClean="0">
                <a:latin typeface="Candara" pitchFamily="34" charset="0"/>
              </a:rPr>
              <a:t>geometriu,</a:t>
            </a:r>
          </a:p>
          <a:p>
            <a:r>
              <a:rPr lang="sk-SK" sz="2400" dirty="0">
                <a:latin typeface="Candara" pitchFamily="34" charset="0"/>
              </a:rPr>
              <a:t>vypočítal výšku pyramíd pomocou </a:t>
            </a:r>
            <a:r>
              <a:rPr lang="sk-SK" sz="2400" dirty="0" smtClean="0">
                <a:latin typeface="Candara" pitchFamily="34" charset="0"/>
              </a:rPr>
              <a:t>tieňa,</a:t>
            </a:r>
            <a:endParaRPr lang="sk-SK" sz="2400" dirty="0">
              <a:latin typeface="Candara" pitchFamily="34" charset="0"/>
            </a:endParaRPr>
          </a:p>
          <a:p>
            <a:r>
              <a:rPr lang="sk-SK" sz="2400" dirty="0" smtClean="0">
                <a:latin typeface="Candara" pitchFamily="34" charset="0"/>
              </a:rPr>
              <a:t>prvý </a:t>
            </a:r>
            <a:r>
              <a:rPr lang="sk-SK" sz="2400" dirty="0">
                <a:latin typeface="Candara" pitchFamily="34" charset="0"/>
              </a:rPr>
              <a:t>dokázal, že priemer rozdeľuje kruh na dve rovnaké </a:t>
            </a:r>
            <a:r>
              <a:rPr lang="sk-SK" sz="2400" dirty="0" smtClean="0">
                <a:latin typeface="Candara" pitchFamily="34" charset="0"/>
              </a:rPr>
              <a:t>časti,</a:t>
            </a:r>
            <a:endParaRPr lang="sk-SK" sz="2400" dirty="0">
              <a:latin typeface="Candara" pitchFamily="34" charset="0"/>
            </a:endParaRPr>
          </a:p>
          <a:p>
            <a:r>
              <a:rPr lang="sk-SK" sz="2400" dirty="0" smtClean="0">
                <a:latin typeface="Candara" pitchFamily="34" charset="0"/>
              </a:rPr>
              <a:t>prvý </a:t>
            </a:r>
            <a:r>
              <a:rPr lang="sk-SK" sz="2400" dirty="0">
                <a:latin typeface="Candara" pitchFamily="34" charset="0"/>
              </a:rPr>
              <a:t>zistil a povedal, že v každom rovnoramennom trojuholníku </a:t>
            </a:r>
            <a:r>
              <a:rPr lang="sk-SK" sz="2400" dirty="0" smtClean="0">
                <a:latin typeface="Candara" pitchFamily="34" charset="0"/>
              </a:rPr>
              <a:t>sú </a:t>
            </a:r>
            <a:r>
              <a:rPr lang="sk-SK" sz="2400" dirty="0">
                <a:latin typeface="Candara" pitchFamily="34" charset="0"/>
              </a:rPr>
              <a:t>uhly pri základni rovnaké, </a:t>
            </a:r>
            <a:r>
              <a:rPr lang="sk-SK" sz="2400" dirty="0" smtClean="0">
                <a:latin typeface="Candara" pitchFamily="34" charset="0"/>
              </a:rPr>
              <a:t>a </a:t>
            </a:r>
            <a:r>
              <a:rPr lang="sk-SK" sz="2400" dirty="0">
                <a:latin typeface="Candara" pitchFamily="34" charset="0"/>
              </a:rPr>
              <a:t>rovnaké uhly nazval </a:t>
            </a:r>
            <a:r>
              <a:rPr lang="sk-SK" sz="2400" dirty="0" smtClean="0">
                <a:latin typeface="Candara" pitchFamily="34" charset="0"/>
              </a:rPr>
              <a:t>podobnými.</a:t>
            </a:r>
            <a:endParaRPr lang="sk-SK" sz="2400" dirty="0">
              <a:latin typeface="Candara" pitchFamily="34" charset="0"/>
            </a:endParaRPr>
          </a:p>
          <a:p>
            <a:endParaRPr lang="sk-SK" sz="2400" dirty="0">
              <a:latin typeface="Candara" pitchFamily="34" charset="0"/>
            </a:endParaRPr>
          </a:p>
        </p:txBody>
      </p:sp>
      <p:pic>
        <p:nvPicPr>
          <p:cNvPr id="4" name="Picture 6" descr="08012402_blo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16632"/>
            <a:ext cx="2634733" cy="21602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Triangle.Isoscel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797152"/>
            <a:ext cx="1296144" cy="1715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latin typeface="Candara" pitchFamily="34" charset="0"/>
              </a:rPr>
              <a:t>Táles</a:t>
            </a:r>
            <a:r>
              <a:rPr lang="sk-SK" dirty="0" smtClean="0">
                <a:latin typeface="Candara" pitchFamily="34" charset="0"/>
              </a:rPr>
              <a:t> a astronómia:</a:t>
            </a:r>
            <a:endParaRPr lang="sk-SK" dirty="0">
              <a:latin typeface="Candara" pitchFamily="34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981950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sk-SK" dirty="0"/>
          </a:p>
          <a:p>
            <a:r>
              <a:rPr lang="sk-SK" dirty="0">
                <a:latin typeface="Candara" pitchFamily="34" charset="0"/>
              </a:rPr>
              <a:t>predpovedal zatmenie Slnka </a:t>
            </a:r>
            <a:endParaRPr lang="sk-SK" dirty="0" smtClean="0">
              <a:latin typeface="Candara" pitchFamily="34" charset="0"/>
            </a:endParaRPr>
          </a:p>
          <a:p>
            <a:pPr marL="0" indent="0">
              <a:buNone/>
            </a:pPr>
            <a:r>
              <a:rPr lang="sk-SK" dirty="0">
                <a:latin typeface="Candara" pitchFamily="34" charset="0"/>
              </a:rPr>
              <a:t> </a:t>
            </a:r>
            <a:r>
              <a:rPr lang="sk-SK" dirty="0" smtClean="0">
                <a:latin typeface="Candara" pitchFamily="34" charset="0"/>
              </a:rPr>
              <a:t>   </a:t>
            </a:r>
            <a:r>
              <a:rPr lang="sk-SK" dirty="0" smtClean="0">
                <a:latin typeface="Candara" pitchFamily="34" charset="0"/>
              </a:rPr>
              <a:t>28</a:t>
            </a:r>
            <a:r>
              <a:rPr lang="sk-SK" dirty="0">
                <a:latin typeface="Candara" pitchFamily="34" charset="0"/>
              </a:rPr>
              <a:t>. mája 585 pred </a:t>
            </a:r>
            <a:r>
              <a:rPr lang="sk-SK" dirty="0" smtClean="0">
                <a:latin typeface="Candara" pitchFamily="34" charset="0"/>
              </a:rPr>
              <a:t>naším letopočtom,</a:t>
            </a:r>
            <a:endParaRPr lang="sk-SK" dirty="0">
              <a:latin typeface="Candara" pitchFamily="34" charset="0"/>
            </a:endParaRPr>
          </a:p>
          <a:p>
            <a:pPr marL="0" indent="0">
              <a:buNone/>
            </a:pPr>
            <a:endParaRPr lang="sk-SK" dirty="0" smtClean="0">
              <a:latin typeface="Candara" pitchFamily="34" charset="0"/>
            </a:endParaRPr>
          </a:p>
          <a:p>
            <a:r>
              <a:rPr lang="sk-SK" dirty="0" smtClean="0">
                <a:latin typeface="Candara" pitchFamily="34" charset="0"/>
              </a:rPr>
              <a:t>tvrdil</a:t>
            </a:r>
            <a:r>
              <a:rPr lang="sk-SK" dirty="0">
                <a:latin typeface="Candara" pitchFamily="34" charset="0"/>
              </a:rPr>
              <a:t>, že zem je plochý disk, ktorý pláva na vode.</a:t>
            </a:r>
          </a:p>
          <a:p>
            <a:endParaRPr lang="sk-SK" dirty="0">
              <a:latin typeface="Candara" pitchFamily="34" charset="0"/>
            </a:endParaRPr>
          </a:p>
        </p:txBody>
      </p:sp>
      <p:pic>
        <p:nvPicPr>
          <p:cNvPr id="49156" name="Picture 4" descr="Solar_eclipse_1999_4_N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132856"/>
            <a:ext cx="1727200" cy="170656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orum.matweb.cz/upload3/img/2011-05/19120_thaletovk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348880"/>
            <a:ext cx="2534647" cy="2494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latin typeface="Candara" pitchFamily="34" charset="0"/>
              </a:rPr>
              <a:t>Tálesova</a:t>
            </a:r>
            <a:r>
              <a:rPr lang="sk-SK" dirty="0" smtClean="0">
                <a:latin typeface="Candara" pitchFamily="34" charset="0"/>
              </a:rPr>
              <a:t> </a:t>
            </a:r>
            <a:r>
              <a:rPr lang="sk-SK" dirty="0">
                <a:latin typeface="Candara" pitchFamily="34" charset="0"/>
              </a:rPr>
              <a:t>veta :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348881"/>
            <a:ext cx="5184575" cy="1944216"/>
          </a:xfrm>
        </p:spPr>
        <p:txBody>
          <a:bodyPr/>
          <a:lstStyle/>
          <a:p>
            <a:r>
              <a:rPr lang="sk-SK" dirty="0" smtClean="0">
                <a:latin typeface="Candara" pitchFamily="34" charset="0"/>
              </a:rPr>
              <a:t>Ak </a:t>
            </a:r>
            <a:r>
              <a:rPr lang="sk-SK" dirty="0">
                <a:latin typeface="Candara" pitchFamily="34" charset="0"/>
              </a:rPr>
              <a:t>A, B, C sú body na kružnici</a:t>
            </a:r>
            <a:r>
              <a:rPr lang="sk-SK" dirty="0" smtClean="0">
                <a:latin typeface="Candara" pitchFamily="34" charset="0"/>
              </a:rPr>
              <a:t>, </a:t>
            </a:r>
          </a:p>
          <a:p>
            <a:pPr marL="0" indent="0">
              <a:buNone/>
            </a:pPr>
            <a:r>
              <a:rPr lang="sk-SK" dirty="0" smtClean="0">
                <a:latin typeface="Candara" pitchFamily="34" charset="0"/>
              </a:rPr>
              <a:t>kde AB </a:t>
            </a:r>
            <a:r>
              <a:rPr lang="sk-SK" dirty="0">
                <a:latin typeface="Candara" pitchFamily="34" charset="0"/>
              </a:rPr>
              <a:t>je priemer kružnice, </a:t>
            </a:r>
            <a:endParaRPr lang="sk-SK" dirty="0" smtClean="0">
              <a:latin typeface="Candara" pitchFamily="34" charset="0"/>
            </a:endParaRPr>
          </a:p>
          <a:p>
            <a:pPr marL="0" indent="0">
              <a:buNone/>
            </a:pPr>
            <a:r>
              <a:rPr lang="sk-SK" dirty="0" smtClean="0">
                <a:latin typeface="Candara" pitchFamily="34" charset="0"/>
              </a:rPr>
              <a:t>potom </a:t>
            </a:r>
            <a:r>
              <a:rPr lang="sk-SK" dirty="0">
                <a:latin typeface="Candara" pitchFamily="34" charset="0"/>
              </a:rPr>
              <a:t>uhol </a:t>
            </a:r>
            <a:r>
              <a:rPr lang="sk-SK" dirty="0" smtClean="0">
                <a:latin typeface="Candara" pitchFamily="34" charset="0"/>
              </a:rPr>
              <a:t>ACB </a:t>
            </a:r>
            <a:r>
              <a:rPr lang="sk-SK" dirty="0">
                <a:latin typeface="Candara" pitchFamily="34" charset="0"/>
              </a:rPr>
              <a:t>je pravý uhol</a:t>
            </a:r>
            <a:r>
              <a:rPr lang="sk-SK" dirty="0" smtClean="0">
                <a:latin typeface="Candara" pitchFamily="34" charset="0"/>
              </a:rPr>
              <a:t>.</a:t>
            </a:r>
            <a:endParaRPr lang="sk-SK" dirty="0">
              <a:latin typeface="Candara" pitchFamily="34" charset="0"/>
            </a:endParaRPr>
          </a:p>
          <a:p>
            <a:endParaRPr lang="sk-SK" dirty="0" smtClean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968" y="5093430"/>
            <a:ext cx="2106662" cy="177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97" y="5212163"/>
            <a:ext cx="19050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525379"/>
            <a:ext cx="29908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755574" y="4235144"/>
            <a:ext cx="7920882" cy="99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sk-SK" u="sng" kern="0" dirty="0" smtClean="0">
                <a:solidFill>
                  <a:schemeClr val="tx1">
                    <a:lumMod val="50000"/>
                  </a:schemeClr>
                </a:solidFill>
                <a:latin typeface="Candara" pitchFamily="34" charset="0"/>
              </a:rPr>
              <a:t>dôkaz </a:t>
            </a:r>
            <a:r>
              <a:rPr lang="sk-SK" u="sng" kern="0" dirty="0" err="1" smtClean="0">
                <a:solidFill>
                  <a:schemeClr val="tx1">
                    <a:lumMod val="50000"/>
                  </a:schemeClr>
                </a:solidFill>
                <a:latin typeface="Candara" pitchFamily="34" charset="0"/>
              </a:rPr>
              <a:t>Tálesovej</a:t>
            </a:r>
            <a:r>
              <a:rPr lang="sk-SK" u="sng" kern="0" dirty="0" smtClean="0">
                <a:solidFill>
                  <a:schemeClr val="tx1">
                    <a:lumMod val="50000"/>
                  </a:schemeClr>
                </a:solidFill>
                <a:latin typeface="Candara" pitchFamily="34" charset="0"/>
              </a:rPr>
              <a:t> vety:</a:t>
            </a:r>
            <a:r>
              <a:rPr lang="sk-SK" kern="0" dirty="0" smtClean="0">
                <a:latin typeface="Candara" pitchFamily="34" charset="0"/>
              </a:rPr>
              <a:t> </a:t>
            </a:r>
          </a:p>
          <a:p>
            <a:pPr marL="0" indent="0">
              <a:buNone/>
            </a:pPr>
            <a:r>
              <a:rPr lang="sk-SK" sz="2400" kern="0" dirty="0">
                <a:solidFill>
                  <a:schemeClr val="tx1">
                    <a:lumMod val="50000"/>
                  </a:schemeClr>
                </a:solidFill>
                <a:latin typeface="Candara" pitchFamily="34" charset="0"/>
              </a:rPr>
              <a:t>súčet </a:t>
            </a:r>
            <a:r>
              <a:rPr lang="sk-SK" sz="2400" kern="0" dirty="0" smtClean="0">
                <a:solidFill>
                  <a:schemeClr val="tx1">
                    <a:lumMod val="50000"/>
                  </a:schemeClr>
                </a:solidFill>
                <a:latin typeface="Candara" pitchFamily="34" charset="0"/>
              </a:rPr>
              <a:t>vnútorných </a:t>
            </a:r>
            <a:r>
              <a:rPr lang="sk-SK" sz="2400" kern="0" dirty="0">
                <a:solidFill>
                  <a:schemeClr val="tx1">
                    <a:lumMod val="50000"/>
                  </a:schemeClr>
                </a:solidFill>
                <a:latin typeface="Candara" pitchFamily="34" charset="0"/>
              </a:rPr>
              <a:t>uhlov každého trojuholníka je 180</a:t>
            </a:r>
            <a:r>
              <a:rPr lang="sk-SK" sz="2400" kern="0" dirty="0" smtClean="0">
                <a:solidFill>
                  <a:schemeClr val="tx1">
                    <a:lumMod val="50000"/>
                  </a:schemeClr>
                </a:solidFill>
                <a:latin typeface="Candara" pitchFamily="34" charset="0"/>
              </a:rPr>
              <a:t>° a preto </a:t>
            </a:r>
            <a:endParaRPr lang="sk-SK" sz="2400" kern="0" dirty="0" smtClean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ál 4"/>
          <p:cNvSpPr/>
          <p:nvPr/>
        </p:nvSpPr>
        <p:spPr>
          <a:xfrm>
            <a:off x="1043608" y="4005064"/>
            <a:ext cx="1656184" cy="1656184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O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>
                <a:latin typeface="Candara" pitchFamily="34" charset="0"/>
              </a:rPr>
              <a:t>Tálesova</a:t>
            </a:r>
            <a:r>
              <a:rPr lang="sk-SK" dirty="0" smtClean="0">
                <a:latin typeface="Candara" pitchFamily="34" charset="0"/>
              </a:rPr>
              <a:t> veta a jej využitie: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latin typeface="Candara" pitchFamily="34" charset="0"/>
              </a:rPr>
              <a:t>napr</a:t>
            </a:r>
            <a:r>
              <a:rPr lang="sk-SK" dirty="0">
                <a:latin typeface="Candara" pitchFamily="34" charset="0"/>
              </a:rPr>
              <a:t>. pri konštrukcii dotyčnice ku kružnici</a:t>
            </a:r>
          </a:p>
          <a:p>
            <a:pPr marL="0" indent="0">
              <a:buNone/>
            </a:pPr>
            <a:r>
              <a:rPr lang="sk-SK" dirty="0">
                <a:latin typeface="Candara" pitchFamily="34" charset="0"/>
              </a:rPr>
              <a:t>    cez bod P, ktorý je mimo kružnice</a:t>
            </a:r>
          </a:p>
          <a:p>
            <a:endParaRPr lang="sk-SK" dirty="0"/>
          </a:p>
        </p:txBody>
      </p:sp>
      <p:pic>
        <p:nvPicPr>
          <p:cNvPr id="4" name="Picture 5" descr="325px-Thales'_Theorem_Tangents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584613"/>
            <a:ext cx="3449444" cy="2388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ál 6"/>
          <p:cNvSpPr/>
          <p:nvPr/>
        </p:nvSpPr>
        <p:spPr>
          <a:xfrm>
            <a:off x="1857900" y="4797152"/>
            <a:ext cx="49804" cy="45719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vál 7"/>
          <p:cNvSpPr/>
          <p:nvPr/>
        </p:nvSpPr>
        <p:spPr>
          <a:xfrm>
            <a:off x="3779912" y="4797152"/>
            <a:ext cx="49804" cy="45719"/>
          </a:xfrm>
          <a:prstGeom prst="ellips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BlokTextu 8"/>
          <p:cNvSpPr txBox="1"/>
          <p:nvPr/>
        </p:nvSpPr>
        <p:spPr>
          <a:xfrm>
            <a:off x="3779912" y="45091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/>
              <a:t>P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38914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>
                <a:latin typeface="Candara" pitchFamily="34" charset="0"/>
              </a:rPr>
              <a:t>Tálesov</a:t>
            </a:r>
            <a:r>
              <a:rPr lang="sk-SK" dirty="0">
                <a:latin typeface="Candara" pitchFamily="34" charset="0"/>
              </a:rPr>
              <a:t> citát</a:t>
            </a:r>
            <a:r>
              <a:rPr lang="sk-SK" dirty="0"/>
              <a:t> :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348880"/>
            <a:ext cx="8630344" cy="3724275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sk-SK" sz="3200" i="1" dirty="0" smtClean="0">
                <a:latin typeface="Candara" pitchFamily="34" charset="0"/>
              </a:rPr>
              <a:t>Život </a:t>
            </a:r>
            <a:r>
              <a:rPr lang="sk-SK" sz="3200" i="1" dirty="0">
                <a:latin typeface="Candara" pitchFamily="34" charset="0"/>
              </a:rPr>
              <a:t>sa podobá knihe. </a:t>
            </a:r>
            <a:endParaRPr lang="sk-SK" sz="3200" i="1" dirty="0" smtClean="0">
              <a:latin typeface="Candara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sk-SK" sz="3200" i="1" dirty="0" smtClean="0">
                <a:latin typeface="Candara" pitchFamily="34" charset="0"/>
              </a:rPr>
              <a:t>Blázon </a:t>
            </a:r>
            <a:r>
              <a:rPr lang="sk-SK" sz="3200" i="1" dirty="0">
                <a:latin typeface="Candara" pitchFamily="34" charset="0"/>
              </a:rPr>
              <a:t>v nej listuje letmo, </a:t>
            </a:r>
            <a:endParaRPr lang="sk-SK" sz="3200" i="1" dirty="0" smtClean="0">
              <a:latin typeface="Candara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sk-SK" sz="3200" i="1" dirty="0" smtClean="0">
                <a:latin typeface="Candara" pitchFamily="34" charset="0"/>
              </a:rPr>
              <a:t>zatiaľ </a:t>
            </a:r>
            <a:r>
              <a:rPr lang="sk-SK" sz="3200" i="1" dirty="0">
                <a:latin typeface="Candara" pitchFamily="34" charset="0"/>
              </a:rPr>
              <a:t>čo múdry pri čítaní </a:t>
            </a:r>
            <a:r>
              <a:rPr lang="sk-SK" sz="3200" i="1" dirty="0" smtClean="0">
                <a:latin typeface="Candara" pitchFamily="34" charset="0"/>
              </a:rPr>
              <a:t>premýšľa, </a:t>
            </a:r>
            <a:r>
              <a:rPr lang="sk-SK" sz="3200" i="1" dirty="0">
                <a:latin typeface="Candara" pitchFamily="34" charset="0"/>
              </a:rPr>
              <a:t>pretože</a:t>
            </a:r>
            <a:r>
              <a:rPr lang="sk-SK" sz="3200" i="1" dirty="0" smtClean="0">
                <a:latin typeface="Candara" pitchFamily="34" charset="0"/>
              </a:rPr>
              <a:t> </a:t>
            </a:r>
            <a:r>
              <a:rPr lang="sk-SK" sz="3200" i="1" dirty="0">
                <a:latin typeface="Candara" pitchFamily="34" charset="0"/>
              </a:rPr>
              <a:t>vie, </a:t>
            </a:r>
            <a:endParaRPr lang="sk-SK" sz="3200" i="1" dirty="0" smtClean="0">
              <a:latin typeface="Candara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sk-SK" sz="3200" i="1" dirty="0" smtClean="0">
                <a:latin typeface="Candara" pitchFamily="34" charset="0"/>
              </a:rPr>
              <a:t>že </a:t>
            </a:r>
            <a:r>
              <a:rPr lang="sk-SK" sz="3200" i="1" dirty="0">
                <a:latin typeface="Candara" pitchFamily="34" charset="0"/>
              </a:rPr>
              <a:t>čítať môže iba raz</a:t>
            </a:r>
            <a:r>
              <a:rPr lang="sk-SK" sz="3200" i="1" dirty="0" smtClean="0">
                <a:latin typeface="Candara" pitchFamily="34" charset="0"/>
              </a:rPr>
              <a:t>.</a:t>
            </a:r>
            <a:endParaRPr lang="sk-SK" sz="3200" i="1" dirty="0">
              <a:latin typeface="Candara" pitchFamily="34" charset="0"/>
            </a:endParaRPr>
          </a:p>
          <a:p>
            <a:pPr marL="533400" indent="-533400">
              <a:buFont typeface="Wingdings" pitchFamily="2" charset="2"/>
              <a:buNone/>
            </a:pPr>
            <a:endParaRPr lang="sk-SK" sz="4400" dirty="0">
              <a:latin typeface="Candara" pitchFamily="34" charset="0"/>
            </a:endParaRPr>
          </a:p>
        </p:txBody>
      </p:sp>
      <p:pic>
        <p:nvPicPr>
          <p:cNvPr id="52228" name="Picture 4" descr="t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052736"/>
            <a:ext cx="2163762" cy="2462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Zdroje :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sz="2000" dirty="0"/>
              <a:t>http://sk.wikipedia.org/wiki/T%C3%A1les</a:t>
            </a:r>
          </a:p>
          <a:p>
            <a:r>
              <a:rPr lang="sk-SK" sz="2000" dirty="0"/>
              <a:t>http://sk.wikipedia.org/wiki/S%C3%BAbor:Thales.jpg</a:t>
            </a:r>
          </a:p>
          <a:p>
            <a:r>
              <a:rPr lang="sk-SK" sz="2000" dirty="0"/>
              <a:t>http://referaty.atlas.sk/prakticke-pomocky/zivotopisy/36447/tales</a:t>
            </a:r>
          </a:p>
          <a:p>
            <a:r>
              <a:rPr lang="sk-SK" sz="2000" dirty="0"/>
              <a:t>http://cdn0.sempretops.com/wp-content/uploads/tallles.jpg</a:t>
            </a:r>
          </a:p>
          <a:p>
            <a:r>
              <a:rPr lang="sk-SK" sz="2000" dirty="0"/>
              <a:t>http://sk.wikipedia.org/wiki/T%C3%A1lesova_veta</a:t>
            </a:r>
          </a:p>
          <a:p>
            <a:r>
              <a:rPr lang="sk-SK" sz="2000" dirty="0"/>
              <a:t>http://sk.wikipedia.org/wiki/S%C3%BAbor:Solar_eclipse_1999_4_NR.jpg</a:t>
            </a:r>
          </a:p>
          <a:p>
            <a:r>
              <a:rPr lang="sk-SK" sz="2000" dirty="0" smtClean="0"/>
              <a:t>http</a:t>
            </a:r>
            <a:r>
              <a:rPr lang="sk-SK" sz="2000" dirty="0"/>
              <a:t>://www.slavnecitaty.eu/autor/tales</a:t>
            </a:r>
          </a:p>
          <a:p>
            <a:r>
              <a:rPr lang="sk-SK" sz="2000" dirty="0"/>
              <a:t>http://</a:t>
            </a:r>
            <a:r>
              <a:rPr lang="sk-SK" sz="2000" dirty="0" smtClean="0"/>
              <a:t>imgs.obviousmag.org/archives/uploads/2008/08012402_blog.uncovering.org_tales.jpg</a:t>
            </a:r>
            <a:endParaRPr lang="sk-SK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psľa">
  <a:themeElements>
    <a:clrScheme name="Kapsľa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Kapsľ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psľa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ľa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ľa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ľa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ľa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ľa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ľa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ľa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110</TotalTime>
  <Words>219</Words>
  <Application>Microsoft Office PowerPoint</Application>
  <PresentationFormat>Prezentácia na obrazovke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9" baseType="lpstr">
      <vt:lpstr>Kapsľa</vt:lpstr>
      <vt:lpstr>Táles</vt:lpstr>
      <vt:lpstr>Kto bol Táles?</vt:lpstr>
      <vt:lpstr>Tálesove zásluhy:</vt:lpstr>
      <vt:lpstr>Táles a astronómia:</vt:lpstr>
      <vt:lpstr>Tálesova veta :</vt:lpstr>
      <vt:lpstr>Tálesova veta a jej využitie:</vt:lpstr>
      <vt:lpstr>Tálesov citát :</vt:lpstr>
      <vt:lpstr>Zdroje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Táles</dc:title>
  <dc:creator>Návšteva</dc:creator>
  <cp:lastModifiedBy>gabca</cp:lastModifiedBy>
  <cp:revision>11</cp:revision>
  <dcterms:created xsi:type="dcterms:W3CDTF">2013-02-21T19:06:13Z</dcterms:created>
  <dcterms:modified xsi:type="dcterms:W3CDTF">2013-04-21T09:18:42Z</dcterms:modified>
</cp:coreProperties>
</file>