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media/image3.jpeg" ContentType="image/jpeg"/>
  <Override PartName="/ppt/media/image5.jpeg" ContentType="image/jpeg"/>
  <Override PartName="/ppt/media/image4.png" ContentType="image/png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6.xml.rels" ContentType="application/vnd.openxmlformats-package.relationships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9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12720" y="3947760"/>
            <a:ext cx="815292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79016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1272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5866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1272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79016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12720" y="3947760"/>
            <a:ext cx="81525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12720" y="3947760"/>
            <a:ext cx="815292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79016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1272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2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5866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1272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3" name="PlaceHolder 4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79016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12720" y="3947760"/>
            <a:ext cx="81525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612720" y="3947760"/>
            <a:ext cx="815292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479016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61272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58669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1272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790160" y="394776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790160" y="1600200"/>
            <a:ext cx="39783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12720" y="3947760"/>
            <a:ext cx="8152560" cy="214380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775f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</p:spPr>
      </p:sp>
      <p:sp>
        <p:nvSpPr>
          <p:cNvPr id="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</p:spPr>
      </p:sp>
      <p:sp>
        <p:nvSpPr>
          <p:cNvPr id="3" name="CustomShape 4"/>
          <p:cNvSpPr/>
          <p:nvPr/>
        </p:nvSpPr>
        <p:spPr>
          <a:xfrm>
            <a:off x="0" y="5970960"/>
            <a:ext cx="9143640" cy="8866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" name="CustomShape 5"/>
          <p:cNvSpPr/>
          <p:nvPr/>
        </p:nvSpPr>
        <p:spPr>
          <a:xfrm>
            <a:off x="-9000" y="6053400"/>
            <a:ext cx="2248920" cy="712800"/>
          </a:xfrm>
          <a:prstGeom prst="rect">
            <a:avLst/>
          </a:prstGeom>
          <a:solidFill>
            <a:srgbClr val="dd8047"/>
          </a:solidFill>
        </p:spPr>
      </p:sp>
      <p:sp>
        <p:nvSpPr>
          <p:cNvPr id="5" name="CustomShape 6"/>
          <p:cNvSpPr/>
          <p:nvPr/>
        </p:nvSpPr>
        <p:spPr>
          <a:xfrm>
            <a:off x="2359080" y="6044040"/>
            <a:ext cx="6784560" cy="712800"/>
          </a:xfrm>
          <a:prstGeom prst="rect">
            <a:avLst/>
          </a:prstGeom>
          <a:solidFill>
            <a:srgbClr val="94b6d2"/>
          </a:solidFill>
        </p:spPr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sk-SK" sz="4400">
                <a:solidFill>
                  <a:srgbClr val="ebddc3"/>
                </a:solidFill>
                <a:latin typeface="Tw Cen MT"/>
              </a:rPr>
              <a:t>Kliknúť na editáciu formátu textu titulkuUpravte štýly predlohy textu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76320" y="6068520"/>
            <a:ext cx="2057040" cy="685440"/>
          </a:xfrm>
          <a:prstGeom prst="rect">
            <a:avLst/>
          </a:prstGeom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lang="sk-SK" sz="2000">
                <a:solidFill>
                  <a:srgbClr val="ffffff"/>
                </a:solidFill>
                <a:latin typeface="Tw Cen MT"/>
              </a:rPr>
              <a:t>26. 2. 2013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2085480" y="236520"/>
            <a:ext cx="5866920" cy="36468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8001000" y="228600"/>
            <a:ext cx="837720" cy="38052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fld id="{85710913-5B6C-4FAF-8781-9860FF06D127}" type="slidenum">
              <a:rPr b="1" lang="sk-SK" sz="1400">
                <a:solidFill>
                  <a:srgbClr val="ebddc3"/>
                </a:solidFill>
                <a:latin typeface="Tw Cen MT"/>
              </a:rPr>
              <a:t>&lt;číslo&gt;</a:t>
            </a:fld>
            <a:endParaRPr/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sk-SK"/>
              <a:t>Kliknúť na editáciu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sk-SK"/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sk-SK"/>
              <a:t>Tretia úroveň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sk-SK"/>
              <a:t>Štvrtá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sk-SK"/>
              <a:t>Piata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sk-SK"/>
              <a:t>Šiesta úroveň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sk-SK"/>
              <a:t>Siedma úroveň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4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</p:spPr>
      </p:sp>
      <p:sp>
        <p:nvSpPr>
          <p:cNvPr id="45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</p:spPr>
      </p:sp>
      <p:sp>
        <p:nvSpPr>
          <p:cNvPr id="46" name="PlaceHolder 4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4400">
                <a:solidFill>
                  <a:srgbClr val="775f55"/>
                </a:solidFill>
                <a:latin typeface="Tw Cen MT"/>
              </a:rPr>
              <a:t>Kliknúť na editáciu formátu textu titulkuUpravte štýly predlohy textu</a:t>
            </a:r>
            <a:endParaRPr/>
          </a:p>
        </p:txBody>
      </p:sp>
      <p:sp>
        <p:nvSpPr>
          <p:cNvPr id="47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1400">
                <a:solidFill>
                  <a:srgbClr val="775f55"/>
                </a:solidFill>
                <a:latin typeface="Tw Cen MT"/>
              </a:rPr>
              <a:t>26. 2. 2013</a:t>
            </a:r>
            <a:endParaRPr/>
          </a:p>
        </p:txBody>
      </p:sp>
      <p:sp>
        <p:nvSpPr>
          <p:cNvPr id="48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49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fld id="{D6C92F0A-36D2-41F5-9FAE-961626EF2C5B}" type="slidenum">
              <a:rPr b="1" lang="sk-SK" sz="1400">
                <a:solidFill>
                  <a:srgbClr val="ffffff"/>
                </a:solidFill>
                <a:latin typeface="Tw Cen MT"/>
              </a:rPr>
              <a:t>&lt;číslo&gt;</a:t>
            </a:fld>
            <a:endParaRPr/>
          </a:p>
        </p:txBody>
      </p:sp>
      <p:sp>
        <p:nvSpPr>
          <p:cNvPr id="50" name="PlaceHolder 8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bIns="45000" lIns="90000" rIns="90000" tIns="45000"/>
          <a:p>
            <a:pPr>
              <a:buSzPct val="25000"/>
              <a:buFont typeface="StarSymbol"/>
              <a:buChar char="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Kliknúť na editáciu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Tretia úroveň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Štvrtá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Piata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Šiesta úroveň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Siedma úroveňUpravte štýl predlohy textu.</a:t>
            </a:r>
            <a:endParaRPr/>
          </a:p>
          <a:p>
            <a:pPr lvl="1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sk-SK" sz="2600">
                <a:solidFill>
                  <a:srgbClr val="000000"/>
                </a:solidFill>
                <a:latin typeface="Tw Cen MT"/>
              </a:rPr>
              <a:t>Druhá úroveň</a:t>
            </a:r>
            <a:endParaRPr/>
          </a:p>
          <a:p>
            <a:pPr lvl="2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sk-SK" sz="2300">
                <a:solidFill>
                  <a:srgbClr val="000000"/>
                </a:solidFill>
                <a:latin typeface="Tw Cen MT"/>
              </a:rPr>
              <a:t>Tretia úroveň</a:t>
            </a:r>
            <a:endParaRPr/>
          </a:p>
          <a:p>
            <a:pPr lvl="3">
              <a:lnSpc>
                <a:spcPct val="100000"/>
              </a:lnSpc>
              <a:buSzPct val="25000"/>
              <a:buFont typeface="StarSymbol"/>
              <a:buChar char=""/>
            </a:pPr>
            <a:r>
              <a:rPr lang="sk-SK" sz="2000">
                <a:solidFill>
                  <a:srgbClr val="000000"/>
                </a:solidFill>
                <a:latin typeface="Tw Cen MT"/>
              </a:rPr>
              <a:t>Štvrtá úroveň</a:t>
            </a:r>
            <a:endParaRPr/>
          </a:p>
          <a:p>
            <a:pPr lvl="4">
              <a:lnSpc>
                <a:spcPct val="100000"/>
              </a:lnSpc>
              <a:buSzPct val="25000"/>
              <a:buFont typeface="StarSymbol"/>
              <a:buChar char=""/>
            </a:pPr>
            <a:r>
              <a:rPr lang="sk-SK" sz="2000">
                <a:solidFill>
                  <a:srgbClr val="000000"/>
                </a:solidFill>
                <a:latin typeface="Tw Cen MT"/>
              </a:rPr>
              <a:t>Piata úroveň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4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</p:spPr>
      </p:sp>
      <p:sp>
        <p:nvSpPr>
          <p:cNvPr id="85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</p:spPr>
      </p:sp>
      <p:sp>
        <p:nvSpPr>
          <p:cNvPr id="86" name="PlaceHolder 4"/>
          <p:cNvSpPr>
            <a:spLocks noGrp="1"/>
          </p:cNvSpPr>
          <p:nvPr>
            <p:ph type="title"/>
          </p:nvPr>
        </p:nvSpPr>
        <p:spPr>
          <a:xfrm>
            <a:off x="609480" y="228600"/>
            <a:ext cx="8152920" cy="990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4400">
                <a:solidFill>
                  <a:srgbClr val="775f55"/>
                </a:solidFill>
                <a:latin typeface="Tw Cen MT"/>
              </a:rPr>
              <a:t>Kliknúť na editáciu formátu textu titulkuUpravte štýly predlohy textu</a:t>
            </a:r>
            <a:endParaRPr/>
          </a:p>
        </p:txBody>
      </p:sp>
      <p:sp>
        <p:nvSpPr>
          <p:cNvPr id="87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1400">
                <a:solidFill>
                  <a:srgbClr val="775f55"/>
                </a:solidFill>
                <a:latin typeface="Tw Cen MT"/>
              </a:rPr>
              <a:t>26. 2. 2013</a:t>
            </a:r>
            <a:endParaRPr/>
          </a:p>
        </p:txBody>
      </p:sp>
      <p:sp>
        <p:nvSpPr>
          <p:cNvPr id="88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anchor="ctr" bIns="45000" lIns="90000" rIns="90000" tIns="45000"/>
          <a:p>
            <a:endParaRPr/>
          </a:p>
        </p:txBody>
      </p:sp>
      <p:sp>
        <p:nvSpPr>
          <p:cNvPr id="89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fld id="{73B98E8B-8F28-44A7-BAED-1831AA6187E8}" type="slidenum">
              <a:rPr b="1" lang="sk-SK" sz="1400">
                <a:solidFill>
                  <a:srgbClr val="ffffff"/>
                </a:solidFill>
                <a:latin typeface="Tw Cen MT"/>
              </a:rPr>
              <a:t>&lt;číslo&gt;</a:t>
            </a:fld>
            <a:endParaRPr/>
          </a:p>
        </p:txBody>
      </p:sp>
      <p:sp>
        <p:nvSpPr>
          <p:cNvPr id="90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728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sk-SK"/>
              <a:t>Kliknúť na editáciu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sk-SK"/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sk-SK"/>
              <a:t>Tretia úroveň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sk-SK"/>
              <a:t>Štvrtá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sk-SK"/>
              <a:t>Piata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sk-SK"/>
              <a:t>Šiesta úroveň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sk-SK"/>
              <a:t>Siedma úroveň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2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3780000" y="302760"/>
            <a:ext cx="2088000" cy="103752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b="1" lang="sk-SK" sz="5400">
                <a:solidFill>
                  <a:srgbClr val="ffffff"/>
                </a:solidFill>
                <a:latin typeface="Tw Cen MT"/>
              </a:rPr>
              <a:t>Táles</a:t>
            </a:r>
            <a:endParaRPr/>
          </a:p>
        </p:txBody>
      </p:sp>
      <p:sp>
        <p:nvSpPr>
          <p:cNvPr id="124" name="TextShape 2"/>
          <p:cNvSpPr txBox="1"/>
          <p:nvPr/>
        </p:nvSpPr>
        <p:spPr>
          <a:xfrm>
            <a:off x="5940000" y="6093360"/>
            <a:ext cx="3096000" cy="69444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2600">
                <a:solidFill>
                  <a:srgbClr val="ffffff"/>
                </a:solidFill>
                <a:latin typeface="Tw Cen MT"/>
              </a:rPr>
              <a:t>Perlíková Sofia, I.OA</a:t>
            </a:r>
            <a:endParaRPr/>
          </a:p>
        </p:txBody>
      </p:sp>
      <p:pic>
        <p:nvPicPr>
          <p:cNvPr descr="" id="125" name="Obrázok 3"/>
          <p:cNvPicPr/>
          <p:nvPr/>
        </p:nvPicPr>
        <p:blipFill>
          <a:blip r:embed="rId1"/>
          <a:stretch>
            <a:fillRect/>
          </a:stretch>
        </p:blipFill>
        <p:spPr>
          <a:xfrm>
            <a:off x="376560" y="1340640"/>
            <a:ext cx="3095280" cy="3828600"/>
          </a:xfrm>
          <a:prstGeom prst="rect">
            <a:avLst/>
          </a:prstGeom>
        </p:spPr>
      </p:pic>
      <p:pic>
        <p:nvPicPr>
          <p:cNvPr descr="" id="126" name="Obrázok 4"/>
          <p:cNvPicPr/>
          <p:nvPr/>
        </p:nvPicPr>
        <p:blipFill>
          <a:blip r:embed="rId2"/>
          <a:stretch>
            <a:fillRect/>
          </a:stretch>
        </p:blipFill>
        <p:spPr>
          <a:xfrm>
            <a:off x="6516360" y="1359720"/>
            <a:ext cx="2257200" cy="380952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3492000" y="116640"/>
            <a:ext cx="2304000" cy="990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4400">
                <a:solidFill>
                  <a:srgbClr val="775f55"/>
                </a:solidFill>
                <a:latin typeface="Tw Cen MT"/>
              </a:rPr>
              <a:t>Obsah</a:t>
            </a:r>
            <a:endParaRPr/>
          </a:p>
        </p:txBody>
      </p:sp>
      <p:sp>
        <p:nvSpPr>
          <p:cNvPr id="128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Kto bol Táles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Životopis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Tálesova veta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900">
                <a:solidFill>
                  <a:srgbClr val="000000"/>
                </a:solidFill>
                <a:latin typeface="Tw Cen MT"/>
              </a:rPr>
              <a:t>Citáty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extShape 1"/>
          <p:cNvSpPr txBox="1"/>
          <p:nvPr/>
        </p:nvSpPr>
        <p:spPr>
          <a:xfrm>
            <a:off x="2627640" y="332640"/>
            <a:ext cx="3600000" cy="122364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sk-SK" sz="3200">
                <a:solidFill>
                  <a:srgbClr val="ebddc3"/>
                </a:solidFill>
                <a:latin typeface="Venetian 301 Dm AT"/>
              </a:rPr>
              <a:t> </a:t>
            </a:r>
            <a:r>
              <a:rPr lang="sk-SK" sz="3200">
                <a:solidFill>
                  <a:srgbClr val="ebddc3"/>
                </a:solidFill>
                <a:latin typeface="Venetian 301 Dm AT"/>
              </a:rPr>
              <a:t>Kto bol Táles</a:t>
            </a:r>
            <a:endParaRPr/>
          </a:p>
        </p:txBody>
      </p:sp>
      <p:sp>
        <p:nvSpPr>
          <p:cNvPr id="130" name="TextShape 2"/>
          <p:cNvSpPr txBox="1"/>
          <p:nvPr/>
        </p:nvSpPr>
        <p:spPr>
          <a:xfrm>
            <a:off x="1187640" y="2061000"/>
            <a:ext cx="5976360" cy="338400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2800">
                <a:solidFill>
                  <a:srgbClr val="ffffff"/>
                </a:solidFill>
                <a:latin typeface="Tw Cen MT"/>
              </a:rPr>
              <a:t>bol starogrécky presokratický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800">
                <a:solidFill>
                  <a:srgbClr val="ffffff"/>
                </a:solidFill>
                <a:latin typeface="Tw Cen MT"/>
              </a:rPr>
              <a:t>filozof,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800">
                <a:solidFill>
                  <a:srgbClr val="ffffff"/>
                </a:solidFill>
                <a:latin typeface="Tw Cen MT"/>
              </a:rPr>
              <a:t>matematik,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800">
                <a:solidFill>
                  <a:srgbClr val="ffffff"/>
                </a:solidFill>
                <a:latin typeface="Tw Cen MT"/>
              </a:rPr>
              <a:t>astronóm,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800">
                <a:solidFill>
                  <a:srgbClr val="ffffff"/>
                </a:solidFill>
                <a:latin typeface="Tw Cen MT"/>
              </a:rPr>
              <a:t>štátnik,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800">
                <a:solidFill>
                  <a:srgbClr val="ffffff"/>
                </a:solidFill>
                <a:latin typeface="Tw Cen MT"/>
              </a:rPr>
              <a:t>inžinier, 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800">
                <a:solidFill>
                  <a:srgbClr val="ffffff"/>
                </a:solidFill>
                <a:latin typeface="Tw Cen MT"/>
              </a:rPr>
              <a:t>prvý predstaviteľmilétskej školy. </a:t>
            </a:r>
            <a:endParaRPr/>
          </a:p>
        </p:txBody>
      </p:sp>
      <p:pic>
        <p:nvPicPr>
          <p:cNvPr descr="" id="131" name="Obrázok 3"/>
          <p:cNvPicPr/>
          <p:nvPr/>
        </p:nvPicPr>
        <p:blipFill>
          <a:blip r:embed="rId1"/>
          <a:stretch>
            <a:fillRect/>
          </a:stretch>
        </p:blipFill>
        <p:spPr>
          <a:xfrm>
            <a:off x="4716000" y="2486160"/>
            <a:ext cx="3240000" cy="2376000"/>
          </a:xfrm>
          <a:prstGeom prst="rect">
            <a:avLst/>
          </a:prstGeom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2627640" y="260640"/>
            <a:ext cx="3382920" cy="990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4400">
                <a:solidFill>
                  <a:srgbClr val="775f55"/>
                </a:solidFill>
                <a:latin typeface="Tw Cen MT"/>
              </a:rPr>
              <a:t>Životopis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467640" y="2349000"/>
            <a:ext cx="8229240" cy="36288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400">
                <a:solidFill>
                  <a:srgbClr val="b95b22"/>
                </a:solidFill>
                <a:latin typeface="Tw Cen MT"/>
              </a:rPr>
              <a:t> </a:t>
            </a:r>
            <a:r>
              <a:rPr lang="sk-SK" sz="2400">
                <a:solidFill>
                  <a:srgbClr val="b95b22"/>
                </a:solidFill>
                <a:latin typeface="Tw Cen MT"/>
              </a:rPr>
              <a:t>narodil sa začiatkom dvadsiatych rokov 7. storočia (625 až 624 pred Kr.) v starogréckom meste Milétos,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400">
                <a:solidFill>
                  <a:srgbClr val="b95b22"/>
                </a:solidFill>
                <a:latin typeface="Tw Cen MT"/>
              </a:rPr>
              <a:t> </a:t>
            </a:r>
            <a:r>
              <a:rPr lang="sk-SK" sz="2400">
                <a:solidFill>
                  <a:srgbClr val="b95b22"/>
                </a:solidFill>
                <a:latin typeface="Tw Cen MT"/>
              </a:rPr>
              <a:t>Tálesova smrť sa odhaduje na roky 547 až 546 pred Kr.,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•"/>
            </a:pPr>
            <a:r>
              <a:rPr lang="sk-SK" sz="2400">
                <a:solidFill>
                  <a:srgbClr val="b95b22"/>
                </a:solidFill>
                <a:latin typeface="Tw Cen MT"/>
              </a:rPr>
              <a:t>množstvo historikov a filozofov  tvrdia, že jeho predkami boli Feničania, no vyskytujú sa aj hlasy za jeho originálny milétsky pôvod.</a:t>
            </a: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2843640" y="116640"/>
            <a:ext cx="3168000" cy="990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4400">
                <a:solidFill>
                  <a:srgbClr val="775f55"/>
                </a:solidFill>
                <a:latin typeface="Tw Cen MT"/>
              </a:rPr>
              <a:t>Tálesova veta</a:t>
            </a:r>
            <a:endParaRPr/>
          </a:p>
        </p:txBody>
      </p:sp>
      <p:sp>
        <p:nvSpPr>
          <p:cNvPr id="135" name="TextShape 2"/>
          <p:cNvSpPr txBox="1"/>
          <p:nvPr/>
        </p:nvSpPr>
        <p:spPr>
          <a:xfrm>
            <a:off x="683640" y="1917000"/>
            <a:ext cx="8152920" cy="449532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900">
                <a:solidFill>
                  <a:srgbClr val="b95b22"/>
                </a:solidFill>
                <a:latin typeface="Tw Cen MT"/>
              </a:rPr>
              <a:t>V geometrii Tálesova veta hovorí, že ak A, B, C sú body na kružnici, kde AC je priemer kružnice, potom uhol ABC je pravý uhol.</a:t>
            </a:r>
            <a:endParaRPr/>
          </a:p>
        </p:txBody>
      </p:sp>
      <p:pic>
        <p:nvPicPr>
          <p:cNvPr descr="" id="136" name="Obrázok 3"/>
          <p:cNvPicPr/>
          <p:nvPr/>
        </p:nvPicPr>
        <p:blipFill>
          <a:blip r:embed="rId1"/>
          <a:stretch>
            <a:fillRect/>
          </a:stretch>
        </p:blipFill>
        <p:spPr>
          <a:xfrm>
            <a:off x="2195640" y="3213000"/>
            <a:ext cx="4536000" cy="3356640"/>
          </a:xfrm>
          <a:prstGeom prst="rect">
            <a:avLst/>
          </a:prstGeom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Shape 1"/>
          <p:cNvSpPr txBox="1"/>
          <p:nvPr/>
        </p:nvSpPr>
        <p:spPr>
          <a:xfrm>
            <a:off x="3276000" y="188640"/>
            <a:ext cx="2160000" cy="990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6000">
                <a:solidFill>
                  <a:srgbClr val="775f55"/>
                </a:solidFill>
                <a:latin typeface="Tw Cen MT"/>
              </a:rPr>
              <a:t>Citáty</a:t>
            </a:r>
            <a:endParaRPr/>
          </a:p>
        </p:txBody>
      </p:sp>
      <p:sp>
        <p:nvSpPr>
          <p:cNvPr id="138" name="CustomShape 2"/>
          <p:cNvSpPr/>
          <p:nvPr/>
        </p:nvSpPr>
        <p:spPr>
          <a:xfrm>
            <a:off x="899640" y="1989000"/>
            <a:ext cx="4571640" cy="369000"/>
          </a:xfrm>
          <a:prstGeom prst="rect">
            <a:avLst/>
          </a:prstGeom>
        </p:spPr>
      </p:sp>
      <p:sp>
        <p:nvSpPr>
          <p:cNvPr id="139" name="CustomShape 3"/>
          <p:cNvSpPr/>
          <p:nvPr/>
        </p:nvSpPr>
        <p:spPr>
          <a:xfrm>
            <a:off x="1835640" y="2176560"/>
            <a:ext cx="5328360" cy="329148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Font charset="2" typeface="Wingdings"/>
              <a:buChar char=""/>
            </a:pPr>
            <a:r>
              <a:rPr lang="sk-SK" sz="2000">
                <a:solidFill>
                  <a:srgbClr val="b95b22"/>
                </a:solidFill>
                <a:latin typeface="Tw Cen MT"/>
              </a:rPr>
              <a:t>  „</a:t>
            </a:r>
            <a:r>
              <a:rPr lang="sk-SK" sz="2000">
                <a:solidFill>
                  <a:srgbClr val="b95b22"/>
                </a:solidFill>
                <a:latin typeface="Tw Cen MT"/>
              </a:rPr>
              <a:t>Život sa podobá knihe. Blázon v nej listuje    </a:t>
            </a:r>
            <a:endParaRPr/>
          </a:p>
          <a:p>
            <a:pPr>
              <a:lnSpc>
                <a:spcPct val="100000"/>
              </a:lnSpc>
            </a:pPr>
            <a:r>
              <a:rPr lang="sk-SK" sz="2000">
                <a:solidFill>
                  <a:srgbClr val="b95b22"/>
                </a:solidFill>
                <a:latin typeface="Tw Cen MT"/>
              </a:rPr>
              <a:t>       </a:t>
            </a:r>
            <a:r>
              <a:rPr lang="sk-SK" sz="2000">
                <a:solidFill>
                  <a:srgbClr val="b95b22"/>
                </a:solidFill>
                <a:latin typeface="Tw Cen MT"/>
              </a:rPr>
              <a:t>letmo, zatiaľ čo múdry pri čítaní premýšľa,  </a:t>
            </a:r>
            <a:endParaRPr/>
          </a:p>
          <a:p>
            <a:pPr>
              <a:lnSpc>
                <a:spcPct val="100000"/>
              </a:lnSpc>
            </a:pPr>
            <a:r>
              <a:rPr lang="sk-SK" sz="2000">
                <a:solidFill>
                  <a:srgbClr val="b95b22"/>
                </a:solidFill>
                <a:latin typeface="Tw Cen MT"/>
              </a:rPr>
              <a:t>       </a:t>
            </a:r>
            <a:r>
              <a:rPr lang="sk-SK" sz="2000">
                <a:solidFill>
                  <a:srgbClr val="b95b22"/>
                </a:solidFill>
                <a:latin typeface="Tw Cen MT"/>
              </a:rPr>
              <a:t>pretože vie, že čítať môže iba raz.“</a:t>
            </a:r>
            <a:endParaRPr/>
          </a:p>
          <a:p>
            <a:pPr>
              <a:lnSpc>
                <a:spcPct val="250000"/>
              </a:lnSpc>
              <a:buFont charset="2" typeface="Wingdings"/>
              <a:buChar char=""/>
            </a:pPr>
            <a:r>
              <a:rPr lang="sk-SK" sz="2000">
                <a:solidFill>
                  <a:srgbClr val="b95b22"/>
                </a:solidFill>
                <a:latin typeface="Tw Cen MT"/>
              </a:rPr>
              <a:t>  „</a:t>
            </a:r>
            <a:r>
              <a:rPr lang="sk-SK" sz="2000">
                <a:solidFill>
                  <a:srgbClr val="b95b22"/>
                </a:solidFill>
                <a:latin typeface="Tw Cen MT"/>
              </a:rPr>
              <a:t>Istota všetko zruinuje.“</a:t>
            </a:r>
            <a:endParaRPr/>
          </a:p>
          <a:p>
            <a:pPr>
              <a:lnSpc>
                <a:spcPct val="250000"/>
              </a:lnSpc>
              <a:buFont charset="2" typeface="Wingdings"/>
              <a:buChar char=""/>
            </a:pPr>
            <a:r>
              <a:rPr lang="sk-SK" sz="2000">
                <a:solidFill>
                  <a:srgbClr val="b95b22"/>
                </a:solidFill>
                <a:latin typeface="Tw Cen MT"/>
              </a:rPr>
              <a:t>  „</a:t>
            </a:r>
            <a:r>
              <a:rPr lang="sk-SK" sz="2000">
                <a:solidFill>
                  <a:srgbClr val="b95b22"/>
                </a:solidFill>
                <a:latin typeface="Tw Cen MT"/>
              </a:rPr>
              <a:t>Najťažšie v živote je spoznať sám seba.“</a:t>
            </a:r>
            <a:endParaRPr/>
          </a:p>
          <a:p>
            <a:pPr>
              <a:lnSpc>
                <a:spcPct val="250000"/>
              </a:lnSpc>
              <a:buFont charset="2" typeface="Wingdings"/>
              <a:buChar char=""/>
            </a:pPr>
            <a:r>
              <a:rPr lang="sk-SK" sz="2000">
                <a:solidFill>
                  <a:srgbClr val="b95b22"/>
                </a:solidFill>
                <a:latin typeface="Tw Cen MT"/>
              </a:rPr>
              <a:t>  „</a:t>
            </a:r>
            <a:r>
              <a:rPr lang="sk-SK" sz="2000">
                <a:solidFill>
                  <a:srgbClr val="b95b22"/>
                </a:solidFill>
                <a:latin typeface="Tw Cen MT"/>
              </a:rPr>
              <a:t>Neber od otca, čo je zlé“</a:t>
            </a:r>
            <a:endParaRPr/>
          </a:p>
        </p:txBody>
      </p:sp>
      <p:pic>
        <p:nvPicPr>
          <p:cNvPr descr="" id="140" name="Obrázok 4"/>
          <p:cNvPicPr/>
          <p:nvPr/>
        </p:nvPicPr>
        <p:blipFill>
          <a:blip r:embed="rId1"/>
          <a:stretch>
            <a:fillRect/>
          </a:stretch>
        </p:blipFill>
        <p:spPr>
          <a:xfrm>
            <a:off x="6660360" y="3675240"/>
            <a:ext cx="2300760" cy="2606040"/>
          </a:xfrm>
          <a:prstGeom prst="rect">
            <a:avLst/>
          </a:prstGeom>
          <a:ln w="88920">
            <a:solidFill>
              <a:srgbClr val="ffffff"/>
            </a:solidFill>
            <a:miter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anchor="ctr" bIns="45000" lIns="90000" rIns="90000" tIns="45000"/>
          <a:p>
            <a:pPr>
              <a:lnSpc>
                <a:spcPct val="100000"/>
              </a:lnSpc>
            </a:pPr>
            <a:r>
              <a:rPr lang="sk-SK" sz="4400">
                <a:solidFill>
                  <a:srgbClr val="775f55"/>
                </a:solidFill>
                <a:latin typeface="Tw Cen MT"/>
              </a:rPr>
              <a:t>Použité zdroje:</a:t>
            </a:r>
            <a:endParaRPr/>
          </a:p>
        </p:txBody>
      </p:sp>
      <p:sp>
        <p:nvSpPr>
          <p:cNvPr id="142" name="TextShape 2"/>
          <p:cNvSpPr txBox="1"/>
          <p:nvPr/>
        </p:nvSpPr>
        <p:spPr>
          <a:xfrm>
            <a:off x="467640" y="1989000"/>
            <a:ext cx="8229240" cy="452556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000">
                <a:solidFill>
                  <a:srgbClr val="513e1b"/>
                </a:solidFill>
                <a:latin typeface="Tw Cen MT"/>
              </a:rPr>
              <a:t>http://www.sistema.templodeapolo.net/imagens/imagens/tales.jpg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000">
                <a:solidFill>
                  <a:srgbClr val="513e1b"/>
                </a:solidFill>
                <a:latin typeface="Tw Cen MT"/>
              </a:rPr>
              <a:t>http://cdn0.sempretops.com/wp-content/uploads/tallles-242x300.jpg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000">
                <a:solidFill>
                  <a:srgbClr val="513e1b"/>
                </a:solidFill>
                <a:latin typeface="Tw Cen MT"/>
              </a:rPr>
              <a:t>http://www.pucsp.br/pos/cesima/schenberg/cientistas/tales2.jpg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000">
                <a:solidFill>
                  <a:srgbClr val="513e1b"/>
                </a:solidFill>
                <a:latin typeface="Tw Cen MT"/>
              </a:rPr>
              <a:t>http://citaty.net/</a:t>
            </a:r>
            <a:endParaRPr/>
          </a:p>
          <a:p>
            <a:pPr>
              <a:lnSpc>
                <a:spcPct val="100000"/>
              </a:lnSpc>
              <a:buSzPct val="25000"/>
              <a:buFont charset="2" typeface="Wingdings"/>
              <a:buChar char=""/>
            </a:pPr>
            <a:r>
              <a:rPr lang="sk-SK" sz="2000">
                <a:solidFill>
                  <a:srgbClr val="513e1b"/>
                </a:solidFill>
                <a:latin typeface="Tw Cen MT"/>
              </a:rPr>
              <a:t>http://lahistoriadeluniverso.blogspot.sk/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