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1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8CADDD-F7E5-43E0-8340-2E91A4846562}" type="datetimeFigureOut">
              <a:rPr lang="sk-SK" smtClean="0"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226928-8DC8-47A1-B2DC-9E25EF49F09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zsstanicnake.edu.sk/novy_web/slovensky/predmety/matematika/pytag_web/obrazky/pytagoras1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Pytagoras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pochádzal z ostrova Samos</a:t>
            </a:r>
            <a:endParaRPr lang="sk-SK"/>
          </a:p>
        </p:txBody>
      </p:sp>
      <p:pic>
        <p:nvPicPr>
          <p:cNvPr id="2050" name="Picture 2" descr="http://www.zsstanicnake.edu.sk/novy_web/slovensky/predmety/matematika/pytag_web/obrazky/pytagoras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2171"/>
            <a:ext cx="2664296" cy="308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http://www.avozarm.sk/ObZip/eok10.JPG</a:t>
            </a:r>
          </a:p>
          <a:p>
            <a:r>
              <a:rPr lang="sk-SK" dirty="0"/>
              <a:t>http://</a:t>
            </a:r>
            <a:r>
              <a:rPr lang="sk-SK" dirty="0" smtClean="0"/>
              <a:t>upload.wikimedia.org/wikipedia/commons/c/c1/Pythagoras_with_bells.png</a:t>
            </a:r>
          </a:p>
          <a:p>
            <a:r>
              <a:rPr lang="sk-SK" dirty="0"/>
              <a:t>http://</a:t>
            </a:r>
            <a:r>
              <a:rPr lang="sk-SK" dirty="0" smtClean="0"/>
              <a:t>www.getskills.com/mediagallery/article_photogal/image/blog/types/A/202.jpg</a:t>
            </a:r>
          </a:p>
          <a:p>
            <a:r>
              <a:rPr lang="sk-SK" dirty="0"/>
              <a:t>http://</a:t>
            </a:r>
            <a:r>
              <a:rPr lang="sk-SK" dirty="0" smtClean="0"/>
              <a:t>sk.wikipedia.org/wiki/Pytagoras_zo_Samu</a:t>
            </a:r>
          </a:p>
          <a:p>
            <a:r>
              <a:rPr lang="sk-SK" dirty="0"/>
              <a:t>https://</a:t>
            </a:r>
            <a:r>
              <a:rPr lang="sk-SK" dirty="0" smtClean="0"/>
              <a:t>encrypted-tbn3.gstatic.com/images?q=tbn:ANd9GcQCgWCg4W2vgv83qWvMtrEpugk6nWMPz9NLDuDRTnGGlavDhMkuUA</a:t>
            </a:r>
          </a:p>
        </p:txBody>
      </p:sp>
    </p:spTree>
    <p:extLst>
      <p:ext uri="{BB962C8B-B14F-4D97-AF65-F5344CB8AC3E}">
        <p14:creationId xmlns:p14="http://schemas.microsoft.com/office/powerpoint/2010/main" val="42426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Pytagoras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žil okolo roku 500 pred naším letopočtom (starovek),</a:t>
            </a:r>
          </a:p>
          <a:p>
            <a:r>
              <a:rPr lang="sk-SK" sz="2800" dirty="0"/>
              <a:t>je najznámejším </a:t>
            </a:r>
            <a:r>
              <a:rPr lang="sk-SK" sz="2800" dirty="0" smtClean="0"/>
              <a:t>gréckym matematikom,</a:t>
            </a:r>
            <a:endParaRPr lang="sk-SK" sz="2800" dirty="0"/>
          </a:p>
          <a:p>
            <a:r>
              <a:rPr lang="sk-SK" sz="2800" dirty="0" smtClean="0"/>
              <a:t>astronóm</a:t>
            </a:r>
            <a:r>
              <a:rPr lang="sk-SK" sz="2800" dirty="0" smtClean="0"/>
              <a:t>, </a:t>
            </a:r>
          </a:p>
          <a:p>
            <a:r>
              <a:rPr lang="sk-SK" sz="2800" dirty="0" err="1" smtClean="0"/>
              <a:t>akustik</a:t>
            </a:r>
            <a:r>
              <a:rPr lang="sk-SK" sz="2800" dirty="0" smtClean="0"/>
              <a:t>,</a:t>
            </a:r>
          </a:p>
          <a:p>
            <a:r>
              <a:rPr lang="sk-SK" sz="2800" dirty="0" smtClean="0"/>
              <a:t>filozof</a:t>
            </a:r>
            <a:r>
              <a:rPr lang="sk-SK" sz="2800" dirty="0"/>
              <a:t>, </a:t>
            </a:r>
          </a:p>
          <a:p>
            <a:r>
              <a:rPr lang="sk-SK" sz="2800" dirty="0" smtClean="0"/>
              <a:t>v </a:t>
            </a:r>
            <a:r>
              <a:rPr lang="sk-SK" sz="2800" dirty="0" err="1"/>
              <a:t>juhotalianskom</a:t>
            </a:r>
            <a:r>
              <a:rPr lang="sk-SK" sz="2800" dirty="0"/>
              <a:t> meste </a:t>
            </a:r>
            <a:r>
              <a:rPr lang="sk-SK" sz="2800" dirty="0" err="1"/>
              <a:t>Krotón</a:t>
            </a:r>
            <a:r>
              <a:rPr lang="sk-SK" sz="2800" dirty="0"/>
              <a:t> 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založil </a:t>
            </a:r>
            <a:r>
              <a:rPr lang="sk-SK" sz="2800" dirty="0"/>
              <a:t>vlastnú školu, ktorá bola 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zároveň </a:t>
            </a:r>
            <a:r>
              <a:rPr lang="sk-SK" sz="2800" dirty="0"/>
              <a:t>aj náboženským spolkom.</a:t>
            </a:r>
            <a:endParaRPr lang="sk-S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54" y="2924944"/>
            <a:ext cx="1944216" cy="293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3898776" cy="4032447"/>
          </a:xfrm>
        </p:spPr>
        <p:txBody>
          <a:bodyPr>
            <a:normAutofit/>
          </a:bodyPr>
          <a:lstStyle/>
          <a:p>
            <a:r>
              <a:rPr lang="sk-SK" sz="2800" dirty="0" smtClean="0"/>
              <a:t>Už Egypťania </a:t>
            </a:r>
            <a:r>
              <a:rPr lang="sk-SK" sz="2800" dirty="0"/>
              <a:t>pri vytyčovaní pravých uhlov svojich stavieb zostrojovali pravouhlý trojuholník so stranami 3, 4 a 5, rovnako, ako dnešní </a:t>
            </a:r>
            <a:r>
              <a:rPr lang="sk-SK" sz="2800" dirty="0" smtClean="0"/>
              <a:t>murári</a:t>
            </a:r>
            <a:r>
              <a:rPr lang="sk-SK" sz="2800" dirty="0" smtClean="0"/>
              <a:t>.</a:t>
            </a:r>
            <a:endParaRPr lang="sk-SK" sz="2800" dirty="0" smtClean="0"/>
          </a:p>
        </p:txBody>
      </p:sp>
      <p:sp>
        <p:nvSpPr>
          <p:cNvPr id="4" name="AutoShape 2" descr="data:image/jpeg;base64,/9j/4AAQSkZJRgABAQAAAQABAAD/2wCEAAkGBhQSERUUExQVFRUWFxgZGBgXGRwdHBcaGBYYGxgbGxwdHCceHRwjGhwcHy8gIykpLC0sGh8xNTAqNSYrLCkBCQoKDgwOGg8PGiwkHCQsKSwsLCwsLCwsLCksLCwsLCwsLCwsLCwsLCwsLCwsLCwsLCwsLCwsLCwsLCwsLCksLP/AABEIAMIBAwMBIgACEQEDEQH/xAAbAAACAgMBAAAAAAAAAAAAAAAEBQMGAAECB//EAEIQAAECBAMFBQUFBwIHAQAAAAECEQADITEEEkEFIlFhcQYTgZGhMrHB0fAUI0JSYgdygqKy4fEVkhYkM0NTwtJj/8QAGAEAAwEBAAAAAAAAAAAAAAAAAAECAwT/xAAjEQACAgICAgMAAwAAAAAAAAAAAQIRITEDEkFREyJhMkJS/9oADAMBAAIRAxEAPwB794rdWhChcZcwFKByXJDatw4QHtvESygyxPCQxC0gZ1m4U1GPvpxcHNu4pXcPmSA+RSkkqGVVK0BBDHiK2hHOx+HXkCpgdLP+UhKQks1QWFmFTxjgivJu2B4zJhzLMlBZSQQpSnCqCrKDJ3iSQ+vjDLu5WJqpbEAUfKxCWrm0qC7C9+GigFINO6SgJmZSyT+JAVyFN5nqqFeK2WtTBC0qy0Fap4j90KP9rxpdkke28HOloMuYSUMAPwuBX2eIOpHjaK1hpSQqoyqGvHrDfFFSTlW5KaBy7Wp9X5iBcZhc4o2YW+RjWGCWTnE0BFbBXlunxAI8OcSy8XyEJsPiCDY1DEcnHrSCg97cYpiSLFszApnhQUSVBiliQGqCKO8NZm01YEpXl7xMxgvM5OZI3SDUh0hq03YrWw8YETQRTj7jFkxklCs8lSgAsOCAaKuk0RWraw8VkTLBs/tjhlAFCcq3ACMrFyQKFmN7xZplUpWQRmSk9HAofOPFdiKVKxKFTQD3a3ymhzJqOlRHsOzdrpnSHFi4a5SoM6T6eYjGca0Wng6mLScpdwFf+qk+9QiFeHkby8iCXIKsiXcEipZ6ENC5OPKUoSJM85VMdwAHfCgxUoPRJHCsdYfGzFS1NhpjFS1AqXLTdaizBRIv6RIyx4eQBKZIZISAAKC50FoimhlFgKHhBGyllUtJUnIouSlwW3jqKHwiafhRU1gEK8x5UZqD64eUIO2PaQ4GUiaxUFTMpAaxSo+8RYhjEHOAk7hAL8wkhuNFD1hNtrYkjG5krQQUNvBWqgPw+yaHUPzEGPICfZ/7U8KvK6lAn8JQXGl0uIdYbtVKnB5SwpRJCUtUkM7uQwrctaPJjslKVf8ASAPiD1g/DywAEsAOEX0XgD1T7BMIcza6/wDUb+WYgfyiClTkpDGakHmUj0MUPZGPUCEBJL6KXTwsB6xaJckNYjp/iMpSopRsbomhVQtw2hSfURGvEodjNb/afhAcoAWeJUt/l4jsPqSKxSBXO7/u+5oJw8xKmKVVNudKgUr4QG4/xB0makpyhNq2hqQmjU6a4IIrxt8DA6y5sGH6uDfp5QUQ3lEUyYEgqKsoDklwBxJJNhrGhIO5clhr+Lw/LFCWVnETlIK3lqWpRSCwAVWoTxi34zb0sSpikTZaiEKKUpmIcqYkMxd3YQL2Y2Cgy1FRmhU7/qpUSnQHKMpch7u1+sVGSinYVdDPZ2LEyVLLqKlAOyVCp8GgsyD/APpTg1f5YJl4IJKSA2VvGjecd4iYl2ObwSo+4NEgBYeUspTmUp2D7ovrGQR9pRxV/tX8oyCgKZtjYKJ8tKRiAlSQS4UT3mjqZTe0WDWD8IrWxUysNMmFcsTi2VKyykg5rgKD1ZnqRXjDPtDtqT92ZSkqVVCso3kpClEgUyh3aoPGrxW8TjlrUtJ9lagSHJYh2yklxerUJAghbQ3hh2HxKE4gFOVMlR3k92CAAXZwH8X+UM9tFKJgKFJSVb2Y5C3AbxzPTiGHE0irydmg37oHiRSvHMWHV4lk4fIvKcwUKMkZbWs2brzipQsFInxOPStBzoJW53gwZiRRLOeZJ0bjCkLbWHuOExYKnqG5aVYNd3JOvOkV9eHJqPTlFxWBNkc6QygdDfhEgR9co6lF0lJ/x9fKIZSiHSaEUiqESSVZVPwI8iGMWmXPUqUlaUBShuq3VEpYbpoW5W01iq4yeWSHcDT96/mwh92WxgKjLVULGVuf4fl4w4iZxtSWSEzWLndXutvD2TzcBn5QZsXb8yUPu1ApBJKTYlmPuEEYWQk55CsrLcOlJdJuC/Ih4rRlrlKUlt8EpUDq31eE0CPQMF23EwgTEJlh/aDmtQHHCLXsT7yUlRbeUsjKaNmUKciQ/jHiCE4k2VKQOhUfO0XDs52inSJaEd7myneBAAO85A4A2pGcorwUrPR1qZgauAY7G0CCAagnyZJNKctYHXjEGUmc4SjKL3FWAvxLQNhdopmpK0sQlRSC9yAQT7xGYwVRnpXMCJKCFkHMqa1koDZRLJ/D63jUiTi3WWw6QouWExZoABqkaQfKxRV3lBuKy9XQhVf9x8ogxCjMlYgKslwGJBH3SFXBd3Jr0gsCi4fZeaeuQhpsyWVJUAHO6WJKbj3Rc9hdm5qB94EBBujKlT9RYdQXjz39nKUzJ6jMlpmTAkrJmulYNKpWCy6n8VdXDR6cdlzD7U0kVoXN+LKAtS0VOT0NJEp7LYVRcSk+DgA9HaDBslADBNLRrZ+HElLAOHewHAe4QzSxtCWdibF3+mo4QPO2ZqKHhcfOCJCHnL5JR75h+UEYeVQ8z8BBSC2Ldl4JfeEENumuhqNYOmyyk1Hn4RzipxQQwuQOjn5OfCB9q9pE4dKTOGZKiE0FRmBPlSBKsCbO8UsAPVvq0BbSmhMuoO8QkW/EWryZ4IXi5M1AVJWFJJFK0Yh+lNDCTtlifupQQd5U1Af+FfxMFZoZ3IxBQkhISH4ihgyQsTEsrKC/sgXt9eEI9q7TTLmqQEq3Wt0B1POIJW1XpUPxjN9ki8F3w8pQAGYmtQqrdDQ+bxIpZPhFbwO0VixBA0J91QfKBdq9oMQJjSVIy0FUlW85pmcCgYUhxnglx9Ft71XCMiop7R4kCoD9DGQvk/CvjfsoY2MZgoSChBZmASA54WcnUe6Ey5xSsIO8GfNxBi87NCO6WhbDeLsRmbu1ejOb1y6O8D47YaVJzFik13aNW7kUoDRmbwjdSVmdCGQpiXNGJtc2AuAHJFetDA0+e5ZzlD5Q43bkgPXwETzXkzDLmBlJPLWxDXcWrrEeMlgeyK9OVA7+b8Iokm/1oooXPAApIIetf8xDisf3kwlIKL5Q7hrgDnGLw6VJSlgC9CKvdhy6QCJRQSFUI+nhpDsKmVdTAK1584XTQynGunSGExWZL6ih6/3gHElj6wxEM5iPI+8RJsvFFKxpX1+q+EDd4y6nQe8xymaAqjGrvygQ2ekKxHeZVp792rkSGfUOW98L+0uCcJngFNkrdn/Sot/t8oj7Mze9llJWtLAq3Szij/A+cNsPLl1SETluCDmJN+tPFoogq+HdRo56QQZbGtDaJpu0Zspapai2U8BUXHgQ0Qz8XmIJNa8K24CIcGi1JFq7IJXMCk94oZSkoS5CMyswJNeQ5VJaIcZip2DxM+UFoCVKc50FScwAdSQkpLkFqmuVzaF+xdrKkFTICgpnDtZ+XOA8Ripk2cVzBQl2JduXMRNIds7lqxq1fcz5gBIqwDkBrEqADMKk2i5bO2LMCF97Pnzisb5KiEpcMcoQyRwcvGtiYpK0eyBlo1G8BaGwMc8pvRaQow2zZcknuktoWozfrKgT0cxdkpdLioLerNFeEoE+ykk8g8WeSykjLQgBxDg7CRAqj/WsaTiGiWcih0pAuVPH6r8jGhBsTgDq5flZolTiW0gfKnMK6EeqY2FIIcGnGACDHYgqWnKhRALu6QPZUGqoG5GkJe1WzziUDM8tEvPMJdJLplnKGrS7u3yfCal2FzVuUKcTt2UcUnBqlrKpqVEE5SgoZTvvP+Ehm9IEAm7F4xJw5apCiVMCQxAaov7Jgza2zVTVySaIlqK1HiRlyjxrXSHeH2ciWGlITLBNkgAcrR0YTebQ/FFF2/swhRnKUlaVq6F24WZgax3szDICXa/1aLRtDZwmFDoSpFSakEEMUkNSu8Da8dzNmoVZh7oHK49R1mxCjCJrRPlGl4RPINZmg+ZgQ5TQtQtAS9mtpGBZHUUzp8X/APqMjv7J+kRkVj2SUra8wOmYmyyd0/hZqO9edtIv2yVjE4YLKUZwCMoZtPZDsKNQ/GPNl4xLNoCXSbAmxDeTchxixdmu1eVJlLSWaikl+NQLVtpW8bTi2sExZHtnY8vvBkAAd8zgJempVmGg58oVKw5c2LHi+nGsMJ20Q82XcLrnUzjdYEgOHB6eNIB2WgKSHmCxypq7lmD2vo4Z+sVFtbE1eiRKmDsRx+uUAYuX3hKh+GhPH+44QwmukgEM4cPqPqkdIUku4q1aVjREiSUq45W84D2q5SGuFDyNPeYOxyQkhSbO1rGB9oN3a+jjwqPdDAVqkODmNqKbhERlhJQ3stlDF71FY3IxZUneqaCliGtxeOVywLBvrhxgGP8AsztEy5gI0p9eDjwi749CgAtM0JSw0Av84802fMZXB/ofXOL5hsZLXhxnSVFNBuvS46ajwhksg7RYTPKTOSoKUjdWxHsk0PGhP83KE0gto/Mw/wBn7SS5T3ByqBBs7Gh14QixGGMqaqWXpY8UmoPl8YTygQfIMEEjX4/CAsPNgtJeMyw7CbQVLokliQ4Bv4xZtl7W70kZWYcYpqA2sWLssqq6aCMppVZaLRhSM6XoMwrwrDwymYi/HzivE0g3BbSWFAKqgnW6dKGM4tIbQ6lzQqhor3wrxkn75HVR8kt/7QdMRmG7Wot0EDTcEVHMp3/eIHkC0amZxORv0HH0yQPKRlQEcAA/7oa3r/asFSZYCjUZiwu5pAu2FES1NdiKcww9YQzoJY5hdgGawBOj8/daBZWzJX2hOIUkmaEZAXNEl6AO2pq2sSrXRuJ+Q+Mcpm5jz4wuw6GNCKRBNFHgfv8AKWcuxtwBF/OJVzgzcL0gA0hMVHtdtuZKmlCScmVOYAOxJJfjbLaLXKnOnNYMD0cPytHnO0sRMm91iHSCsqCqUQpOUBuAKCmhfWKiKi39mdoJmS1zDlWVrKlOKJckpSFch74brw8pQDApJ4Gng4hHsCWUSkmmZQBVlAS5ar5RU9eAhzKmBQFR4NoeUZ39ivBn+lI4qHgD8o1BaVsGZ/P5xqK6om2eCqm5S+W9wbV41eukSfaAk7rgUbjVz9eEBTcW1SouOv8AiJpuIIADi2WjVck2bWteDCmvQSEKnpNHdx4RJKUBYGmnD+0ALlh8yddYlkTas5pxv5w6EFmYSaHmPrjBmGnElrFvKB0IBjmYctRAgOiLpVV6E8a0PLjC3GDKkp0F/cYYGaXc3p8vrxgDa43VHiIYitYTFMSCA0HXFLH6vC0VJprDOUQUsXNIGWcIWRYVB+L/AF0i4bA2uUghP40t0JZj1BceMVISykZyndUSkP8AmABIa9iIN2XiSL016fRbzhsktczHTvZ+j5CItpBSkBZAdFHZiUmtWuxr4mCpSMRPKShLlbs2WrO9HdwxMTy9l4iysuoILeIIrEgIZc/nB0qbC7EYYyphQQaVD6g2LfVQYIkr8ITQIayscopyvSzU0tVnMONgY4ghAAYlyTfwiuSSBR26waiURGco3gtOj0KSgm3Frj2hpe/KJjglHSKJicTNGIM+Ti5clMwArlzlL9tmLAIIIZmIYiopDqTt8LABxKHNwDMPl92C0ZShWikyzYKStCzcJJqKbzAAHU2p/CBBM7FFBc51UNsoA62J5MDFUXjkIdsVLoHypKyWFywS7UvEGzO1UpQz987qAIaY6spdvYyk+PlCXb0GCyYLaUrEBRlLzFJD0IYkUuBztBE1eYAKY2L8WLiKr2WkZ8dPnylEYcu1GzrV7SWIqEmr8SANYsK8R3ammkFJO6saAlsqxoKgZ7Gj5Te2qJMnzTlLByLWe+htzblcQPIzBSXBHWGCgx+uHlGKkksxarmjuODfHTnaJcbHYsnzM01xYAAn+Iv8POCJiypCsutB/N6Vgruegv8AKN/ZrF7cPcWuOUFBYIuQe6UgEAlKkg1o6coPhHne0tmTEYfFYdbFckIxCGN0pJTMI19gg+Een90IE2xKldytS0JUEy1kOKtlNAbh+UVF0B5Ps3tIpJKUk5S26TUAmgpf0i07N24kkBKglVGHHlCrZXZ4zZKFzEnvCmigXKbgFjQghixtVrw2wfZ3IlIcULkgbyiC4N6fVoqXJFiUWtDw7X5qHl8oyB/so4q841GFoumeQZrj69Y4XJITcCpoOWp91IJn7NUBm/CSwBs7VY2NogRRrh7g20tHamZG5WIKRVj0pEilh3B+ucchDliG90QTZOW1x6wxDCRi65TR6eYgxdU2hNLmvcV+Y6QXJmuQFHp6cOkIZtSacGNfr61jc0CYggaijenpHcs7ym41c8o7TLqGDML/AFrDJZUVpAV76cLxLJxw4HpBW1JXdzs+6yuIcPrQ0PGBglJDt50hspZJJmIUoVoE1Z6dR4UgnD0P1Y/QgRUljTUGO5BLDweAGe1/s92an7NJnvmcrCgW3Wzp68KfqivbQXPM+YUvSYpqWZRaM/ZltYurDqGZE0EsbBSQyvBSb9BDLbWM+yzChKcxYZXN02Bd3Nm6gxhH+bsqX8cCfbuCmzJXeLSAuXfK9UFnerUNfOEMjEcvnFkT2kmFwUIYu4u73irzZHdrIIYGqX4H5Gj8o32ZoPCgoMYKkLypbT3Qtkq1gpEyM2UDY3ahRMGqDV6bpsW608oZ7K26gEpSpA7w7zuFU9A5D+VqQJMw6VCojhOCRbKnyHygtUBa9sYFGLlLmjuklMpQBSo5zb22BF63esVDDYefLSRldIszuKkgileQvpBmEkIzAZQHLGgi6yaAJDOzAWYDloOUZubjgpKxxs7EyUSAUZgmUhiliVDKK7oqTc0vC2ftELxEuUoEzJhBWU7yZMoF0jOANyaqWl0qe69GgDF7MCw7lKwQpJGhSXSfDSBNm4rulqROutTlZAck0c04eQAFBGa1aKo9EIJJpGSwHIzJcVUAbdYR4ScUO6iQR+Y0axB0o/0IXYBRWucoANOIAzEq3U3VvGz2hJjosuEVnDrWkB6JBDh6h+ZBducEqxCB+Y9EqPwaFveqAYMG4NHE2Yo3KvOCxUMhMS/sK6lgP6n9IX7amiZLVKA9tLFQIoCai1yHED52jFTiYXYdAwS1AGaNFUSKiJUQM1mjcDqnAGpHnGQDPK8Zi5yEAHu1BJDJpulvZDgGlqUpSBftFt0V8x/b1i2YrZCZksIyWq7CoDuA1XfpU1aF20NhypMoEKmLWzlkhhU/qszGnwMdUZozcWJpc6vCJCgG4pxqW+MQoYnM4trSo6mC5KwSWjYzA0Ydia1B8xxgpKAXPnGpigRwVUV48OcQSphcuW+qwDJSog3tR2uPjBsqd5GnnAhGuoHnEsqgLDnSAQHtdFH4EedRC6Ugu9GPCGO1ADKWq4I9YSYPEizeVIbBBcxQoS/nSNyE3bkW4aH1bzjlTjRPGtW8aRGCcwdq0YD+/GEimXj9maFnHIyDNlClF6AJKcpJNfzBuJaL32iwcrEyVrklMxUpRqNWG+ke8M/i7xQex08ow2IUlxnXJlk8imcpQ8cg8Iadi9s9zPKCdyYw6H8J9W8uEYzWbW0OPpi44sDVulY3tGYJssN7SHIpcUcfHwEWDbnZ2WiaVBWVK3UkM4vvAdH8iIDwqJCS7uaVULc41i7VohqsFWTMbkOMEylRFtTDhE0hL5FVTyBunwPo0aw9LQNAXHa+yJKcHImoSQtQRmOYkF01cGxzcNGhA8WY7+yUn8hA8pih8RFWCqUiBkgNXguVteYkXgJMbMFWMZI23M/N4tGpmJVMFatC9Co7Ricps8CSC2Nv9RmZMhOVBYGlQNYsWDn92hBUCUrcAgOAEpc10CU3PWKd9tpapuKNf5Q22ft6YgolhLoCiSEsCy0gEUehvx66KUL0CkW5OISGW5IZzQ5WuC7UpG508AsaBT5XOouA5enDhFcmdp8QUJllJBYArWPaDM5JU1b04wBtXa6puQhKUTJdlJL5h8a18TEfGx9i0KSxa8ZMQoJC/wAJLPwPP694ekL2pOVdavdBGDlJWgmbMUK2e8R8dbK7WWk7TQLlPp84HxG3JOswHo8VuavDJBYKUeZgWdj0ZWTLSHDPeGoA5HONxueYpQNCadNI3ARmRkb0RY3VjUThmlp3QrLmIYApzDNrq5Y8YHmYyVkUFqCSCUsa0Gg5tVmeMxyDJCky9zMHAVZ90V4aseK+kA7Wkpm5QrdKUsqv4lMQAQlXF+fu50katgszY0oyytKszFhUECj1yuaOBo59FE9AQoJQr9STTe6VoaW5QXi0VSrOQlGiAQUlzUFVRV6wBjdnrQXckG9Kgs5Cw7pPIx0R/TNhAm5t0gilxd+LRHMSoHnx0I4xDh5/E+PwP184LlrK6HKw1/KfdW3HrSLJMlTHHTSO0rNPqvAxEqXqNGJbR3b3RtKnc84QGsQlwoaFJB8oRYWWATmYijOD77CHi1EjrbpCyQBXiL/XOKEd4ZCSWu4YZS7EimlK0I5xxNQXdQrpYUHTWOitqCpHpwLwVi6sol829ycu7dD74RQ87MzD9knCtJ8hXgZWKHvgbAz3DvUUPnSOOzq2E9PFKFj+BeX+mYrygXZc0O2ih6/VYlbYPR6pKAx2Byv96kOOS008lCnjyikowKyS5AbiRppDLsjtfu1ctRxZ3Hk/iBDvtZgAGmIRnEwVypfeuDbW/nGcfpKvDKf2VlUnbJzSyQd4VDG7XHj72hXJMO/tMxASFS1JegcEZvBr9IiT2bmTFkhIQm4zuL6CkbGQ52LtJJwM6Sosd4jgfZIrxcGECVwyGy1YdJCyllWINHDuKgVhH3rGE0NMMK4iw+OStwku3r04jnCvHbUT7Kd4D220HDqTAn+oJ0SsnmAG8YuPHayJyLOFRsiFuz52YOFOLMbg8ILzGIap0NOyYO9GiWViShToJSf0loESqOs5MIYZO2hMWEpMxRSmwfhS9zHEpaAXXnKqVc83F2a0DGbGhOeBCDO+SSCA2nPrGlrgVK47gAMw+yps1KloQVJTdmoWezvaAVGL1s9PcbMUuxW5Hjb4RSBIUqyVHoCYyhPs3+FyjSRFmjIKGzZv/jP14xkaWiAnaOJS7kgqTvEAkP4vY2qNb1hXhpKlTAohzlCVIUCQaaEF3elq83hgqYgrUW9kHfTYPQBz1DCp4B4im4zuZL5lKmF3UKFL0IRqDZJVcO1KiMY6NmR4hRlkpl5lzCzAFKshBsDd34uBzNYRnDbx7wGrjeIvTUBrDhpGkYolJITlA46HSo5dYkwGGM1W4oKWkOSXAAsHURQvRqRqlRGyNWyAFEBR1d7DmS1hSt62LtHE0WSAQlJuQ2YjVQe7WGg6kmx47DJSkqQEFQIT1oBuJ46Vc8gzwoMlQQHGVhvGtSSdDW76AFjApWDVASZhKioGhanFgxf5fRiVOyq4A3TwNPpoNxc1ASlPdssPmW43hoQPB/EwPNkoWliplcxfmffFJiOZiCEjgSW1sz/DzgGZLSCp7le6XNg72u7jyh2NlgS/bzFJd28Nb/XWEs+Sc5pQUuzCrBzry49YadiNpYAAN4QVhhmltV0H0UGI9B5wGW0cdfq8EYbE5aXBo3F7C1VOL/5gGE7EmBOJAUWBC5ajwC0lL+Dv4QDLzS1FKgykKII5pLEe+JJgYmgDAhxcuNfrjG9oT+87ud+JSR3n76d1R/iYL6qMNbBjnAYhlOOo+uvvj0Ps/j+9liQSOKSfyM4HUH0fhHlezsRu3sW8Pr3Q8wG0ChSakVp01iJxtBF0y5zUFKiDQg25iNZ/7fX1eGmydmpnITMYEKCqF7ixp0UPKF2M2XMExQQhZANGSojzZoI8sZOvInBrJDtDCidKVLJvUH8qh7J8DfiHGsedbWwCllSMxQyiCBV2OuseoyNjzz/2yn94gejvAW1/2fzJ0wLEyXLJDKdy5FiGHCl9BDfJFeRKL9HlM3ZncyTkJK3G8HFCa06RDs5K7BJoNTz0+UetTP2e4ZMsJm4oJLvmZIfiA6jTweEadm4GUo5Uz5mgKlgA+CUgwlz+jVca652VvZ83MCpg9ASzEt+bmHaD0riw4TH4aXU4FBTcqOYtW+84hhJ/aJKl0Rh5aR+kAeoREy5G3hEqH6VnC7NmzPYlTFfuoUfcIaSOx2LV/wBkp/eKU+9Tw4T+01JG8hb/AKSCPVm9YGm/tJX+CSP41P6BI98Z95/5K6x9kcr9ns8+2uSn+Ik+ifjBkn9nSRWZiH/dQB6lXwhPO7dYg2yI6J/+iYAxnabFLvPmD90hP9IEKuV+kH0RdZXYjCpqTMV1UAP5Uj3x39h2fKoRJf8AUvMfIqMeeGeuZcqX5q+cZMwiwxUkpCi1ac7XsDpD+OVW5B2j4RdO1O10yymXLyhIFkhJA6AWisTdtKNiT6e6O5eyjMAVmCRwYv10GkTythSx7SlK8h7q+sXxcX1JnyZwKFY5b+0YyH/+mSf/ABg/7vnGRt8Zn3E68RlAFy5Q49lB1SmjPWqnL6G6jDi8Kl+6SFKUxGVIcglIIZIHCvnBuImShMSpSgQl9FJANLOku9LAUNIX4vFEJZylL1ShJD39oleZT0qSfKkc9m9HGztlZJeVQSteb2KGoBYLUzJqXIFekNsFglJyggICnUkIYAJbQfmNS9T7POJ9i4UBADZcxBqQ70IqA4FTTWGm0EnuwhIZ7KVu8hQ7xZ3o70oxjOU7dFKNC3EyUzSCkBCk2BSWIHs3/Eb66PCnbs8LkglLZnYt+o1Fm6a31ixYScDLcb266WuWfQjkPF4WqlyZ8shJ3iSoUY2LEPVizHhCi6Y5IqC5py937WWuXMDVncGwJGg4VBaIpk8ACjnTjWC8clMv7tYzzblZFjTUGo6igZuEL1JOrF2NNH+EdaMGMMHOIJq3jc2NPKONo7NK0lQFSxL2pduGrgc4Hws0A1IBY+lX+F7QxxCyA75wqwAHANRgfzHnBpgKzgwU/jUrghJJPAdPpoG7tWfeoQSG4cfGl4MxGJS7Oq3EEAkVZnFqX4+I32gJJIB8SK18IYBm0RTNxHq9fV/OFk8sgV/GvyCU/EwaZ3fIKQQFOC9wxvbS0B4mUAEgaEs/Ng/pDQjrAz2I4Ghhp9q3R+ZJHjUA+cJjJZtOYfjSCET3I5n4j5mBgei9mO2asPLZgtGYOCKsW9kvQ/IQynftfkpLGTMOtCmvnbyMea7JnkYapsSPBIp74V4lRKgQQBlFT1MY/FGTdmnZpI9UnftdKgcmHA/emP6BI98Ito/tMxNMoloBNSEkkdCSQ/hFLkz8tHzPwH9tYNw8xBO9mJFCEB/5jFLh4/RL5JFq2bjzNJK95XEkkmHUtPAfCKlhNsplpZCC5uVH5Rk3tHNP4gOgHvMbpJIybb2XMIzAghwacXBis7Z2J3Sk5CVJI5Olru2nPrwhTM2stXtLUfH5RmCxICwXUCDpryPKBghlgdkrmMU5WLVzDWzgOaw2R2Z/NMH8I+JiaROeXlsCGcGvhGbImTgFInOWJyzNFh6HqNR9FJIVsxOxJSb5lHmfgGjmclCE5kyklhVgFHmzwZMiFQAuwHP+8VQGYba0tYQErBzigHEM45FjZtDC/bEz7xKBoLc1lh6D1jUubhJZL5XJfcJJB4hiwheraY70zcuYFRIFrBk+QAtGc9UXBVksOO2YopT3aihaBul6FtFDUH4wRKcpGZICtQC9eRitT+1Ew2yp8HPrC2btuYbzFeBb3RosEF5aMjzw4yNw7ChnKRJUSVLzBmCUEqyuQSSoltGcW0g7Z0pC5ksIRQl6qWqpJAG6EmwepN4VYHCy0oKlzZiAtIZRloDjl94SdA9AHiz7Iwq0oSiWF5SAorIL5SS4DAJS9a3IrQX4pOjqQfh5wRuS0JSHG8Mx1bdLnU3D2u0AY3Ayyp1ZnrmHeEFQILuHc1o+rjiBB2ERRwB7TBrZQCBpw4QJtFjvLClAA1AJJCiUkAij1Aa9XjBPJdYBUbOTMW6gSEklLFSWCtDV+fOscTFplrUVpGXvAykglVxlChc71m/LwsZsfC5JJApVQpqxYltKghvc8V7asrulDMpSpV5goMxzO3JwAP4jxMWsuiXgYT+zXel1MpQeoLKJUFVPEuGYi8Rz+zOdOZih2AS5OTKmygXq7+J0Ec7M2yjMsl0AkkOVKGUpOUAtViSG6nQw4wm10qGVRSlQAcZnDkCocuXccb6wNzQUmUWfhBKmozBlDm4cKv48LOSNDEq1EjdqEmp0LXblcvzhn2lmrGYLlnIpR+8SHDVydFAkngfGlcwuJYjUWuzfC8dMX2VmTVHeKRrS1iOXL+0CTE5g3+IOnSEqDi/On15xAqQtuQ6Hm8OxGsOQgivI9D9ekcYsbwS9QPU1+UalJBWHtq4oOJPKHeE2SmYnPMWJZSFJahUpqjKNdK2PHWC6HViLDpJQaO1uVf7esMdl7MM8pYey4JYgAUyqfkXHkOrDA9lppSsoon8JNFWZVL8+BY8ovWCw5AQjOU92A6agKYCthQggvW5rGfJypaKjEqUvsgsSUoCS5BzOoDKVKrXVgGtrCfFbB7vdWCCKc6gtw/E8ermSX+Qd7fMGAtv7Clz5YehoxBqGNSX4gsOesZQ5neSpQ9HmcrZCXSU1DipJ5cLfOCJmzF5mSnLRyliMvIDUMxccbReJ2ASpHdkEJYpGU6FI0HUvetYgwOFeWMxClJo5uQCxIOrCvnGnzE/GefYqQqWrKpwfeND4xzLmCrnRV+OUt6tFs2zspyFd3mBZJFNX1rWtGaKyrYh3ykEhJCaV1FmDkP5WNY2jyJohwoC+0Di/SsHbPWi61MOABJ9I1I2OtdEJchyxoaNUPzLXiHE4OZL9pBTF2iKLF/xNLRRKVq6sPnHP/Gcz8KEAc3PxEKdk7Gm4gnKAAGqqgr4FzBWF2KpUwyzlC0uGKwkmrUSb+EJzWhpMJxW2Jq05hMUE6pDApe1QA6dHpWhFnVTMRmLkk9S/vh/g8HNk5kKBTKUSFlkqoQyk5XLDizmj0aAZuxJaCTmUsPxYFLafifpwd6tE/Ih9WLAslufzaNY/aKUkCtBYQRLlS02QW0AVZ2F2/wA0jS8DKV+YLIcO1f0jmKhtWgbzYVihUdpk2STGjMmGrZX1jtWFWoLy6Nl/V0+rwVg9krl1mli1ixH+GceEU5EC7Kr8x9YyHPdo/wDKfX5xuJ7fg6ZYMPs+UqYFKM5ZLl1LDHkCUsBQm4i5SRmkBCpa0KykbinUkAKdT0Y5QType0R7DfKJyw5UofhALZkBwENvPqRWkSdocWgZwSqXMJyuhQDpUCLlKqpIagcXF45tm4q2TOlmUFJUu1g1GJoeFbtd/GIcUCpDgFJBdAYJJIURqVCqXFeN+HWyFSUuJYOXOaOWch6MoDU6DWkT4mbvJU6AySQ4SaliFAqHUVf1jPyaeAfY2J+6JSkJuwFR7RA0BYaUPKOpakzCpOROVJYEH2331Zq1IL0szUvA8+eN0qyqYkKNEsVJIOZmZ1OnqLUgeViO6WEqKhneqq2IYqIJGYgZQaEu7XZ15QgrFiTlZQCQqlWAzFmA6cPnFR2jsRecd2QASaEmgDEF9aw9nqKphStSVICS4mJLEGzUYg3q5oKxJKwxQhwhQQD+EEtV7u1tTe8XFuImkyWYk90ETFEuCMpAVvBvaqxul66jwr+J7OpShc1S8rHeDHc3ikh2rWlPjD2TiUTUbq0qJp4lh56RX9s7QVkEsoyijgKBejh2e9TDhd4FKhbhzmBYZq2AU9KO6R6xwcMSqj8He3UD5QxwODCR3qVECpDioIIoSxBuKi7ilWDJKZZlHv8AvApOX7wAEqSS2UpzB1ANvnkCDR9WzOhbgk5WUkVoMxFSFZny8BukcedI6l4t1Mb3sL6Fv76w5mbHIQmYFpIWFZVAKplJISzOmji3KsL8TIZzKcqIzKmJFG1ylmSKu4Ll2erQrsYfgu1KwyVFKjWi1ANwc5hSltH5GHyJKlrEzMJZMjKxKZgC7j2S43Cgv+ohtY85w+Cyl+DdRR39L00h9s3bhEtpkoTEB3zOCAo8lMQCXDg1PCIlD0WpFrk42YiUhyyyACR+EsLh2NbiujjWJV7SBBXYUKiAVvcknKKM5VShrYhgkl9o5QlSsrZkhSjLBYKAdJABfKqlBqCqtozA4+UWEpbAJBQCN7IGdKnBBIIvTTVwnJwKsdycUmaEmWuXvENUi9PxMDVusD4nFjDnKUuhKQ7b2V0ksQmwZqn+8A4fEFACUJdKQWL0dIFmSwOvpwMD7SxyFzZc1BIzOkUYoyuygdUliat8xRzQNk3aKYFImyy/spKSliXehADEn4HRw4mEWpdEpIDhSitnKgkupgoXynW5etY52iHUAO7BBBLFLNmSX1CDUMzU0DRkxaFEGUAlR3GqxyEOFasQeGvEUtKkS3k1g2SQO9C17oDJLKBUXrd2uTbnBSlIOTMlnLAEuXvRN6VppWCJClKZIlvfMQSWDlrgOQNI6VgkIIU6jMCwQ11JLuLEVB5Bqc4TYzjaGEWZQXJVlIrkNBmeyhxd6GlfGFmLwslakrWuySohlVqkFKWc66t5Bg4nySoBLsFAkbv5Q2XMTZ1AsGUdGaBD2dSSlWVJBBe4FSB7Lgc9NHBDiBNLbE/wWycdIkEoQh0uSVkMoOBxo9AflEW0seiYUokgKUWoLlxuhyXJ0blSHs7YCCkZhmIHS1bJITx018YruJw4ExQCaOSAKM0XGmxO0LUlRYkXsA7GmrdYlqlw4HLQ3Fn48oPTJJLNoS/DWIZmAVRwWPizdI0szF6FZTw+iT0ib7QoXDj8z26H41+XS8IMutDxDM9OscTElnF3CuNjFASCV+4eakgnxLGNRtc6USTmblWMgoC+dk5yvs0ypopbVta0RYmqFnUzKnUuavGRkc/KaxBUSwwoKO3+xMT4EvIQ9ap/qjIyM3opEsxAzJoKhjzHclTdM1esVTZuJWqVMzKUreIqSaZHavOMjIuOgYzwRdiauly+pc1ibF0QtQoQQx1G4nWMjIXkT0SoGaWgqqVJQpRNXJyAk8S2sU/aE0lS3JLpS7m/3Z+Q8hG4yNIbYSLZ2alj7OmgqpT0uwDPxgTNvLGmZVNLE++sZGRP9mItOyZKVYKYVAKImqYkOQyUszws7WYVCEbiEpzTU5soAzMCQ7XqSfExkZBHZMtiDY6f+ZI03P8A2gXEBu+OrgP/ABS4yMjRbBaE+zlFRnOXYgB6sBNSABwpTpBUoUlc0rfmyls/Gw8hG4yLZIMlZALHVP8AUr5DyEWnZEod2KCkya1Lf8wB7iR0MbjImeh+USqlg4gKIBU5qRWt6+J8zG9syEgOEgFiXYO7Kq/hGRkY+UMYTiyi1KadY42aXIetT/VGRkT4NAnbiiJaSCxaZ6gP7h5Qaoe1+8r0ZoyMiHpFLYOOP6j/AECKpNP3qzqAv3GMjI149mcwnBh0VrRP9YHupA+3BlbLRgWajUMbjIvyT4IsTLG6WDl3LcjA0obw6xqMjREPYPiJhzGp015RqMjI0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hQSERUUExQVFRUWFxgZGBgXGRwdHBcaGBYYGxgbGxwdHCceHRwjGhwcHy8gIykpLC0sGh8xNTAqNSYrLCkBCQoKDgwOGg8PGiwkHCQsKSwsLCwsLCwsLCksLCwsLCwsLCwsLCwsLCwsLCwsLCwsLCwsLCwsLCwsLCwsLCksLP/AABEIAMIBAwMBIgACEQEDEQH/xAAbAAACAgMBAAAAAAAAAAAAAAAEBQMGAAECB//EAEIQAAECBAMFBQUFBwIHAQAAAAECEQADITEEEkEFIlFhcQYTgZGhMrHB0fAUI0JSYgdygqKy4fEVkhYkM0NTwtJj/8QAGAEAAwEBAAAAAAAAAAAAAAAAAAECAwT/xAAjEQACAgICAgMAAwAAAAAAAAAAAQIRITEDEkFREyJhMkJS/9oADAMBAAIRAxEAPwB794rdWhChcZcwFKByXJDatw4QHtvESygyxPCQxC0gZ1m4U1GPvpxcHNu4pXcPmSA+RSkkqGVVK0BBDHiK2hHOx+HXkCpgdLP+UhKQks1QWFmFTxjgivJu2B4zJhzLMlBZSQQpSnCqCrKDJ3iSQ+vjDLu5WJqpbEAUfKxCWrm0qC7C9+GigFINO6SgJmZSyT+JAVyFN5nqqFeK2WtTBC0qy0Fap4j90KP9rxpdkke28HOloMuYSUMAPwuBX2eIOpHjaK1hpSQqoyqGvHrDfFFSTlW5KaBy7Wp9X5iBcZhc4o2YW+RjWGCWTnE0BFbBXlunxAI8OcSy8XyEJsPiCDY1DEcnHrSCg97cYpiSLFszApnhQUSVBiliQGqCKO8NZm01YEpXl7xMxgvM5OZI3SDUh0hq03YrWw8YETQRTj7jFkxklCs8lSgAsOCAaKuk0RWraw8VkTLBs/tjhlAFCcq3ACMrFyQKFmN7xZplUpWQRmSk9HAofOPFdiKVKxKFTQD3a3ymhzJqOlRHsOzdrpnSHFi4a5SoM6T6eYjGca0Wng6mLScpdwFf+qk+9QiFeHkby8iCXIKsiXcEipZ6ENC5OPKUoSJM85VMdwAHfCgxUoPRJHCsdYfGzFS1NhpjFS1AqXLTdaizBRIv6RIyx4eQBKZIZISAAKC50FoimhlFgKHhBGyllUtJUnIouSlwW3jqKHwiafhRU1gEK8x5UZqD64eUIO2PaQ4GUiaxUFTMpAaxSo+8RYhjEHOAk7hAL8wkhuNFD1hNtrYkjG5krQQUNvBWqgPw+yaHUPzEGPICfZ/7U8KvK6lAn8JQXGl0uIdYbtVKnB5SwpRJCUtUkM7uQwrctaPJjslKVf8ASAPiD1g/DywAEsAOEX0XgD1T7BMIcza6/wDUb+WYgfyiClTkpDGakHmUj0MUPZGPUCEBJL6KXTwsB6xaJckNYjp/iMpSopRsbomhVQtw2hSfURGvEodjNb/afhAcoAWeJUt/l4jsPqSKxSBXO7/u+5oJw8xKmKVVNudKgUr4QG4/xB0makpyhNq2hqQmjU6a4IIrxt8DA6y5sGH6uDfp5QUQ3lEUyYEgqKsoDklwBxJJNhrGhIO5clhr+Lw/LFCWVnETlIK3lqWpRSCwAVWoTxi34zb0sSpikTZaiEKKUpmIcqYkMxd3YQL2Y2Cgy1FRmhU7/qpUSnQHKMpch7u1+sVGSinYVdDPZ2LEyVLLqKlAOyVCp8GgsyD/APpTg1f5YJl4IJKSA2VvGjecd4iYl2ObwSo+4NEgBYeUspTmUp2D7ovrGQR9pRxV/tX8oyCgKZtjYKJ8tKRiAlSQS4UT3mjqZTe0WDWD8IrWxUysNMmFcsTi2VKyykg5rgKD1ZnqRXjDPtDtqT92ZSkqVVCso3kpClEgUyh3aoPGrxW8TjlrUtJ9lagSHJYh2yklxerUJAghbQ3hh2HxKE4gFOVMlR3k92CAAXZwH8X+UM9tFKJgKFJSVb2Y5C3AbxzPTiGHE0irydmg37oHiRSvHMWHV4lk4fIvKcwUKMkZbWs2brzipQsFInxOPStBzoJW53gwZiRRLOeZJ0bjCkLbWHuOExYKnqG5aVYNd3JOvOkV9eHJqPTlFxWBNkc6QygdDfhEgR9co6lF0lJ/x9fKIZSiHSaEUiqESSVZVPwI8iGMWmXPUqUlaUBShuq3VEpYbpoW5W01iq4yeWSHcDT96/mwh92WxgKjLVULGVuf4fl4w4iZxtSWSEzWLndXutvD2TzcBn5QZsXb8yUPu1ApBJKTYlmPuEEYWQk55CsrLcOlJdJuC/Ih4rRlrlKUlt8EpUDq31eE0CPQMF23EwgTEJlh/aDmtQHHCLXsT7yUlRbeUsjKaNmUKciQ/jHiCE4k2VKQOhUfO0XDs52inSJaEd7myneBAAO85A4A2pGcorwUrPR1qZgauAY7G0CCAagnyZJNKctYHXjEGUmc4SjKL3FWAvxLQNhdopmpK0sQlRSC9yAQT7xGYwVRnpXMCJKCFkHMqa1koDZRLJ/D63jUiTi3WWw6QouWExZoABqkaQfKxRV3lBuKy9XQhVf9x8ogxCjMlYgKslwGJBH3SFXBd3Jr0gsCi4fZeaeuQhpsyWVJUAHO6WJKbj3Rc9hdm5qB94EBBujKlT9RYdQXjz39nKUzJ6jMlpmTAkrJmulYNKpWCy6n8VdXDR6cdlzD7U0kVoXN+LKAtS0VOT0NJEp7LYVRcSk+DgA9HaDBslADBNLRrZ+HElLAOHewHAe4QzSxtCWdibF3+mo4QPO2ZqKHhcfOCJCHnL5JR75h+UEYeVQ8z8BBSC2Ldl4JfeEENumuhqNYOmyyk1Hn4RzipxQQwuQOjn5OfCB9q9pE4dKTOGZKiE0FRmBPlSBKsCbO8UsAPVvq0BbSmhMuoO8QkW/EWryZ4IXi5M1AVJWFJJFK0Yh+lNDCTtlifupQQd5U1Af+FfxMFZoZ3IxBQkhISH4ihgyQsTEsrKC/sgXt9eEI9q7TTLmqQEq3Wt0B1POIJW1XpUPxjN9ki8F3w8pQAGYmtQqrdDQ+bxIpZPhFbwO0VixBA0J91QfKBdq9oMQJjSVIy0FUlW85pmcCgYUhxnglx9Ft71XCMiop7R4kCoD9DGQvk/CvjfsoY2MZgoSChBZmASA54WcnUe6Ey5xSsIO8GfNxBi87NCO6WhbDeLsRmbu1ejOb1y6O8D47YaVJzFik13aNW7kUoDRmbwjdSVmdCGQpiXNGJtc2AuAHJFetDA0+e5ZzlD5Q43bkgPXwETzXkzDLmBlJPLWxDXcWrrEeMlgeyK9OVA7+b8Iokm/1oooXPAApIIetf8xDisf3kwlIKL5Q7hrgDnGLw6VJSlgC9CKvdhy6QCJRQSFUI+nhpDsKmVdTAK1584XTQynGunSGExWZL6ih6/3gHElj6wxEM5iPI+8RJsvFFKxpX1+q+EDd4y6nQe8xymaAqjGrvygQ2ekKxHeZVp792rkSGfUOW98L+0uCcJngFNkrdn/Sot/t8oj7Mze9llJWtLAq3Szij/A+cNsPLl1SETluCDmJN+tPFoogq+HdRo56QQZbGtDaJpu0Zspapai2U8BUXHgQ0Qz8XmIJNa8K24CIcGi1JFq7IJXMCk94oZSkoS5CMyswJNeQ5VJaIcZip2DxM+UFoCVKc50FScwAdSQkpLkFqmuVzaF+xdrKkFTICgpnDtZ+XOA8Ripk2cVzBQl2JduXMRNIds7lqxq1fcz5gBIqwDkBrEqADMKk2i5bO2LMCF97Pnzisb5KiEpcMcoQyRwcvGtiYpK0eyBlo1G8BaGwMc8pvRaQow2zZcknuktoWozfrKgT0cxdkpdLioLerNFeEoE+ykk8g8WeSykjLQgBxDg7CRAqj/WsaTiGiWcih0pAuVPH6r8jGhBsTgDq5flZolTiW0gfKnMK6EeqY2FIIcGnGACDHYgqWnKhRALu6QPZUGqoG5GkJe1WzziUDM8tEvPMJdJLplnKGrS7u3yfCal2FzVuUKcTt2UcUnBqlrKpqVEE5SgoZTvvP+Ehm9IEAm7F4xJw5apCiVMCQxAaov7Jgza2zVTVySaIlqK1HiRlyjxrXSHeH2ciWGlITLBNkgAcrR0YTebQ/FFF2/swhRnKUlaVq6F24WZgax3szDICXa/1aLRtDZwmFDoSpFSakEEMUkNSu8Da8dzNmoVZh7oHK49R1mxCjCJrRPlGl4RPINZmg+ZgQ5TQtQtAS9mtpGBZHUUzp8X/APqMjv7J+kRkVj2SUra8wOmYmyyd0/hZqO9edtIv2yVjE4YLKUZwCMoZtPZDsKNQ/GPNl4xLNoCXSbAmxDeTchxixdmu1eVJlLSWaikl+NQLVtpW8bTi2sExZHtnY8vvBkAAd8zgJempVmGg58oVKw5c2LHi+nGsMJ20Q82XcLrnUzjdYEgOHB6eNIB2WgKSHmCxypq7lmD2vo4Z+sVFtbE1eiRKmDsRx+uUAYuX3hKh+GhPH+44QwmukgEM4cPqPqkdIUku4q1aVjREiSUq45W84D2q5SGuFDyNPeYOxyQkhSbO1rGB9oN3a+jjwqPdDAVqkODmNqKbhERlhJQ3stlDF71FY3IxZUneqaCliGtxeOVywLBvrhxgGP8AsztEy5gI0p9eDjwi749CgAtM0JSw0Av84802fMZXB/ofXOL5hsZLXhxnSVFNBuvS46ajwhksg7RYTPKTOSoKUjdWxHsk0PGhP83KE0gto/Mw/wBn7SS5T3ByqBBs7Gh14QixGGMqaqWXpY8UmoPl8YTygQfIMEEjX4/CAsPNgtJeMyw7CbQVLokliQ4Bv4xZtl7W70kZWYcYpqA2sWLssqq6aCMppVZaLRhSM6XoMwrwrDwymYi/HzivE0g3BbSWFAKqgnW6dKGM4tIbQ6lzQqhor3wrxkn75HVR8kt/7QdMRmG7Wot0EDTcEVHMp3/eIHkC0amZxORv0HH0yQPKRlQEcAA/7oa3r/asFSZYCjUZiwu5pAu2FES1NdiKcww9YQzoJY5hdgGawBOj8/daBZWzJX2hOIUkmaEZAXNEl6AO2pq2sSrXRuJ+Q+Mcpm5jz4wuw6GNCKRBNFHgfv8AKWcuxtwBF/OJVzgzcL0gA0hMVHtdtuZKmlCScmVOYAOxJJfjbLaLXKnOnNYMD0cPytHnO0sRMm91iHSCsqCqUQpOUBuAKCmhfWKiKi39mdoJmS1zDlWVrKlOKJckpSFch74brw8pQDApJ4Gng4hHsCWUSkmmZQBVlAS5ar5RU9eAhzKmBQFR4NoeUZ39ivBn+lI4qHgD8o1BaVsGZ/P5xqK6om2eCqm5S+W9wbV41eukSfaAk7rgUbjVz9eEBTcW1SouOv8AiJpuIIADi2WjVck2bWteDCmvQSEKnpNHdx4RJKUBYGmnD+0ALlh8yddYlkTas5pxv5w6EFmYSaHmPrjBmGnElrFvKB0IBjmYctRAgOiLpVV6E8a0PLjC3GDKkp0F/cYYGaXc3p8vrxgDa43VHiIYitYTFMSCA0HXFLH6vC0VJprDOUQUsXNIGWcIWRYVB+L/AF0i4bA2uUghP40t0JZj1BceMVISykZyndUSkP8AmABIa9iIN2XiSL016fRbzhsktczHTvZ+j5CItpBSkBZAdFHZiUmtWuxr4mCpSMRPKShLlbs2WrO9HdwxMTy9l4iysuoILeIIrEgIZc/nB0qbC7EYYyphQQaVD6g2LfVQYIkr8ITQIayscopyvSzU0tVnMONgY4ghAAYlyTfwiuSSBR26waiURGco3gtOj0KSgm3Frj2hpe/KJjglHSKJicTNGIM+Ti5clMwArlzlL9tmLAIIIZmIYiopDqTt8LABxKHNwDMPl92C0ZShWikyzYKStCzcJJqKbzAAHU2p/CBBM7FFBc51UNsoA62J5MDFUXjkIdsVLoHypKyWFywS7UvEGzO1UpQz987qAIaY6spdvYyk+PlCXb0GCyYLaUrEBRlLzFJD0IYkUuBztBE1eYAKY2L8WLiKr2WkZ8dPnylEYcu1GzrV7SWIqEmr8SANYsK8R3ammkFJO6saAlsqxoKgZ7Gj5Te2qJMnzTlLByLWe+htzblcQPIzBSXBHWGCgx+uHlGKkksxarmjuODfHTnaJcbHYsnzM01xYAAn+Iv8POCJiypCsutB/N6Vgruegv8AKN/ZrF7cPcWuOUFBYIuQe6UgEAlKkg1o6coPhHne0tmTEYfFYdbFckIxCGN0pJTMI19gg+Een90IE2xKldytS0JUEy1kOKtlNAbh+UVF0B5Ps3tIpJKUk5S26TUAmgpf0i07N24kkBKglVGHHlCrZXZ4zZKFzEnvCmigXKbgFjQghixtVrw2wfZ3IlIcULkgbyiC4N6fVoqXJFiUWtDw7X5qHl8oyB/so4q841GFoumeQZrj69Y4XJITcCpoOWp91IJn7NUBm/CSwBs7VY2NogRRrh7g20tHamZG5WIKRVj0pEilh3B+ucchDliG90QTZOW1x6wxDCRi65TR6eYgxdU2hNLmvcV+Y6QXJmuQFHp6cOkIZtSacGNfr61jc0CYggaijenpHcs7ym41c8o7TLqGDML/AFrDJZUVpAV76cLxLJxw4HpBW1JXdzs+6yuIcPrQ0PGBglJDt50hspZJJmIUoVoE1Z6dR4UgnD0P1Y/QgRUljTUGO5BLDweAGe1/s92an7NJnvmcrCgW3Wzp68KfqivbQXPM+YUvSYpqWZRaM/ZltYurDqGZE0EsbBSQyvBSb9BDLbWM+yzChKcxYZXN02Bd3Nm6gxhH+bsqX8cCfbuCmzJXeLSAuXfK9UFnerUNfOEMjEcvnFkT2kmFwUIYu4u73irzZHdrIIYGqX4H5Gj8o32ZoPCgoMYKkLypbT3Qtkq1gpEyM2UDY3ahRMGqDV6bpsW608oZ7K26gEpSpA7w7zuFU9A5D+VqQJMw6VCojhOCRbKnyHygtUBa9sYFGLlLmjuklMpQBSo5zb22BF63esVDDYefLSRldIszuKkgileQvpBmEkIzAZQHLGgi6yaAJDOzAWYDloOUZubjgpKxxs7EyUSAUZgmUhiliVDKK7oqTc0vC2ftELxEuUoEzJhBWU7yZMoF0jOANyaqWl0qe69GgDF7MCw7lKwQpJGhSXSfDSBNm4rulqROutTlZAck0c04eQAFBGa1aKo9EIJJpGSwHIzJcVUAbdYR4ScUO6iQR+Y0axB0o/0IXYBRWucoANOIAzEq3U3VvGz2hJjosuEVnDrWkB6JBDh6h+ZBducEqxCB+Y9EqPwaFveqAYMG4NHE2Yo3KvOCxUMhMS/sK6lgP6n9IX7amiZLVKA9tLFQIoCai1yHED52jFTiYXYdAwS1AGaNFUSKiJUQM1mjcDqnAGpHnGQDPK8Zi5yEAHu1BJDJpulvZDgGlqUpSBftFt0V8x/b1i2YrZCZksIyWq7CoDuA1XfpU1aF20NhypMoEKmLWzlkhhU/qszGnwMdUZozcWJpc6vCJCgG4pxqW+MQoYnM4trSo6mC5KwSWjYzA0Ydia1B8xxgpKAXPnGpigRwVUV48OcQSphcuW+qwDJSog3tR2uPjBsqd5GnnAhGuoHnEsqgLDnSAQHtdFH4EedRC6Ugu9GPCGO1ADKWq4I9YSYPEizeVIbBBcxQoS/nSNyE3bkW4aH1bzjlTjRPGtW8aRGCcwdq0YD+/GEimXj9maFnHIyDNlClF6AJKcpJNfzBuJaL32iwcrEyVrklMxUpRqNWG+ke8M/i7xQex08ow2IUlxnXJlk8imcpQ8cg8Iadi9s9zPKCdyYw6H8J9W8uEYzWbW0OPpi44sDVulY3tGYJssN7SHIpcUcfHwEWDbnZ2WiaVBWVK3UkM4vvAdH8iIDwqJCS7uaVULc41i7VohqsFWTMbkOMEylRFtTDhE0hL5FVTyBunwPo0aw9LQNAXHa+yJKcHImoSQtQRmOYkF01cGxzcNGhA8WY7+yUn8hA8pih8RFWCqUiBkgNXguVteYkXgJMbMFWMZI23M/N4tGpmJVMFatC9Co7Ricps8CSC2Nv9RmZMhOVBYGlQNYsWDn92hBUCUrcAgOAEpc10CU3PWKd9tpapuKNf5Q22ft6YgolhLoCiSEsCy0gEUehvx66KUL0CkW5OISGW5IZzQ5WuC7UpG508AsaBT5XOouA5enDhFcmdp8QUJllJBYArWPaDM5JU1b04wBtXa6puQhKUTJdlJL5h8a18TEfGx9i0KSxa8ZMQoJC/wAJLPwPP694ekL2pOVdavdBGDlJWgmbMUK2e8R8dbK7WWk7TQLlPp84HxG3JOswHo8VuavDJBYKUeZgWdj0ZWTLSHDPeGoA5HONxueYpQNCadNI3ARmRkb0RY3VjUThmlp3QrLmIYApzDNrq5Y8YHmYyVkUFqCSCUsa0Gg5tVmeMxyDJCky9zMHAVZ90V4aseK+kA7Wkpm5QrdKUsqv4lMQAQlXF+fu50katgszY0oyytKszFhUECj1yuaOBo59FE9AQoJQr9STTe6VoaW5QXi0VSrOQlGiAQUlzUFVRV6wBjdnrQXckG9Kgs5Cw7pPIx0R/TNhAm5t0gilxd+LRHMSoHnx0I4xDh5/E+PwP184LlrK6HKw1/KfdW3HrSLJMlTHHTSO0rNPqvAxEqXqNGJbR3b3RtKnc84QGsQlwoaFJB8oRYWWATmYijOD77CHi1EjrbpCyQBXiL/XOKEd4ZCSWu4YZS7EimlK0I5xxNQXdQrpYUHTWOitqCpHpwLwVi6sol829ycu7dD74RQ87MzD9knCtJ8hXgZWKHvgbAz3DvUUPnSOOzq2E9PFKFj+BeX+mYrygXZc0O2ih6/VYlbYPR6pKAx2Byv96kOOS008lCnjyikowKyS5AbiRppDLsjtfu1ctRxZ3Hk/iBDvtZgAGmIRnEwVypfeuDbW/nGcfpKvDKf2VlUnbJzSyQd4VDG7XHj72hXJMO/tMxASFS1JegcEZvBr9IiT2bmTFkhIQm4zuL6CkbGQ52LtJJwM6Sosd4jgfZIrxcGECVwyGy1YdJCyllWINHDuKgVhH3rGE0NMMK4iw+OStwku3r04jnCvHbUT7Kd4D220HDqTAn+oJ0SsnmAG8YuPHayJyLOFRsiFuz52YOFOLMbg8ILzGIap0NOyYO9GiWViShToJSf0loESqOs5MIYZO2hMWEpMxRSmwfhS9zHEpaAXXnKqVc83F2a0DGbGhOeBCDO+SSCA2nPrGlrgVK47gAMw+yps1KloQVJTdmoWezvaAVGL1s9PcbMUuxW5Hjb4RSBIUqyVHoCYyhPs3+FyjSRFmjIKGzZv/jP14xkaWiAnaOJS7kgqTvEAkP4vY2qNb1hXhpKlTAohzlCVIUCQaaEF3elq83hgqYgrUW9kHfTYPQBz1DCp4B4im4zuZL5lKmF3UKFL0IRqDZJVcO1KiMY6NmR4hRlkpl5lzCzAFKshBsDd34uBzNYRnDbx7wGrjeIvTUBrDhpGkYolJITlA46HSo5dYkwGGM1W4oKWkOSXAAsHURQvRqRqlRGyNWyAFEBR1d7DmS1hSt62LtHE0WSAQlJuQ2YjVQe7WGg6kmx47DJSkqQEFQIT1oBuJ46Vc8gzwoMlQQHGVhvGtSSdDW76AFjApWDVASZhKioGhanFgxf5fRiVOyq4A3TwNPpoNxc1ASlPdssPmW43hoQPB/EwPNkoWliplcxfmffFJiOZiCEjgSW1sz/DzgGZLSCp7le6XNg72u7jyh2NlgS/bzFJd28Nb/XWEs+Sc5pQUuzCrBzry49YadiNpYAAN4QVhhmltV0H0UGI9B5wGW0cdfq8EYbE5aXBo3F7C1VOL/5gGE7EmBOJAUWBC5ajwC0lL+Dv4QDLzS1FKgykKII5pLEe+JJgYmgDAhxcuNfrjG9oT+87ud+JSR3n76d1R/iYL6qMNbBjnAYhlOOo+uvvj0Ps/j+9liQSOKSfyM4HUH0fhHlezsRu3sW8Pr3Q8wG0ChSakVp01iJxtBF0y5zUFKiDQg25iNZ/7fX1eGmydmpnITMYEKCqF7ixp0UPKF2M2XMExQQhZANGSojzZoI8sZOvInBrJDtDCidKVLJvUH8qh7J8DfiHGsedbWwCllSMxQyiCBV2OuseoyNjzz/2yn94gejvAW1/2fzJ0wLEyXLJDKdy5FiGHCl9BDfJFeRKL9HlM3ZncyTkJK3G8HFCa06RDs5K7BJoNTz0+UetTP2e4ZMsJm4oJLvmZIfiA6jTweEadm4GUo5Uz5mgKlgA+CUgwlz+jVca652VvZ83MCpg9ASzEt+bmHaD0riw4TH4aXU4FBTcqOYtW+84hhJ/aJKl0Rh5aR+kAeoREy5G3hEqH6VnC7NmzPYlTFfuoUfcIaSOx2LV/wBkp/eKU+9Tw4T+01JG8hb/AKSCPVm9YGm/tJX+CSP41P6BI98Z95/5K6x9kcr9ns8+2uSn+Ik+ifjBkn9nSRWZiH/dQB6lXwhPO7dYg2yI6J/+iYAxnabFLvPmD90hP9IEKuV+kH0RdZXYjCpqTMV1UAP5Uj3x39h2fKoRJf8AUvMfIqMeeGeuZcqX5q+cZMwiwxUkpCi1ac7XsDpD+OVW5B2j4RdO1O10yymXLyhIFkhJA6AWisTdtKNiT6e6O5eyjMAVmCRwYv10GkTythSx7SlK8h7q+sXxcX1JnyZwKFY5b+0YyH/+mSf/ABg/7vnGRt8Zn3E68RlAFy5Q49lB1SmjPWqnL6G6jDi8Kl+6SFKUxGVIcglIIZIHCvnBuImShMSpSgQl9FJANLOku9LAUNIX4vFEJZylL1ShJD39oleZT0qSfKkc9m9HGztlZJeVQSteb2KGoBYLUzJqXIFekNsFglJyggICnUkIYAJbQfmNS9T7POJ9i4UBADZcxBqQ70IqA4FTTWGm0EnuwhIZ7KVu8hQ7xZ3o70oxjOU7dFKNC3EyUzSCkBCk2BSWIHs3/Eb66PCnbs8LkglLZnYt+o1Fm6a31ixYScDLcb266WuWfQjkPF4WqlyZ8shJ3iSoUY2LEPVizHhCi6Y5IqC5py937WWuXMDVncGwJGg4VBaIpk8ACjnTjWC8clMv7tYzzblZFjTUGo6igZuEL1JOrF2NNH+EdaMGMMHOIJq3jc2NPKONo7NK0lQFSxL2pduGrgc4Hws0A1IBY+lX+F7QxxCyA75wqwAHANRgfzHnBpgKzgwU/jUrghJJPAdPpoG7tWfeoQSG4cfGl4MxGJS7Oq3EEAkVZnFqX4+I32gJJIB8SK18IYBm0RTNxHq9fV/OFk8sgV/GvyCU/EwaZ3fIKQQFOC9wxvbS0B4mUAEgaEs/Ng/pDQjrAz2I4Ghhp9q3R+ZJHjUA+cJjJZtOYfjSCET3I5n4j5mBgei9mO2asPLZgtGYOCKsW9kvQ/IQynftfkpLGTMOtCmvnbyMea7JnkYapsSPBIp74V4lRKgQQBlFT1MY/FGTdmnZpI9UnftdKgcmHA/emP6BI98Ito/tMxNMoloBNSEkkdCSQ/hFLkz8tHzPwH9tYNw8xBO9mJFCEB/5jFLh4/RL5JFq2bjzNJK95XEkkmHUtPAfCKlhNsplpZCC5uVH5Rk3tHNP4gOgHvMbpJIybb2XMIzAghwacXBis7Z2J3Sk5CVJI5Olru2nPrwhTM2stXtLUfH5RmCxICwXUCDpryPKBghlgdkrmMU5WLVzDWzgOaw2R2Z/NMH8I+JiaROeXlsCGcGvhGbImTgFInOWJyzNFh6HqNR9FJIVsxOxJSb5lHmfgGjmclCE5kyklhVgFHmzwZMiFQAuwHP+8VQGYba0tYQErBzigHEM45FjZtDC/bEz7xKBoLc1lh6D1jUubhJZL5XJfcJJB4hiwheraY70zcuYFRIFrBk+QAtGc9UXBVksOO2YopT3aihaBul6FtFDUH4wRKcpGZICtQC9eRitT+1Ew2yp8HPrC2btuYbzFeBb3RosEF5aMjzw4yNw7ChnKRJUSVLzBmCUEqyuQSSoltGcW0g7Z0pC5ksIRQl6qWqpJAG6EmwepN4VYHCy0oKlzZiAtIZRloDjl94SdA9AHiz7Iwq0oSiWF5SAorIL5SS4DAJS9a3IrQX4pOjqQfh5wRuS0JSHG8Mx1bdLnU3D2u0AY3Ayyp1ZnrmHeEFQILuHc1o+rjiBB2ERRwB7TBrZQCBpw4QJtFjvLClAA1AJJCiUkAij1Aa9XjBPJdYBUbOTMW6gSEklLFSWCtDV+fOscTFplrUVpGXvAykglVxlChc71m/LwsZsfC5JJApVQpqxYltKghvc8V7asrulDMpSpV5goMxzO3JwAP4jxMWsuiXgYT+zXel1MpQeoLKJUFVPEuGYi8Rz+zOdOZih2AS5OTKmygXq7+J0Ec7M2yjMsl0AkkOVKGUpOUAtViSG6nQw4wm10qGVRSlQAcZnDkCocuXccb6wNzQUmUWfhBKmozBlDm4cKv48LOSNDEq1EjdqEmp0LXblcvzhn2lmrGYLlnIpR+8SHDVydFAkngfGlcwuJYjUWuzfC8dMX2VmTVHeKRrS1iOXL+0CTE5g3+IOnSEqDi/On15xAqQtuQ6Hm8OxGsOQgivI9D9ekcYsbwS9QPU1+UalJBWHtq4oOJPKHeE2SmYnPMWJZSFJahUpqjKNdK2PHWC6HViLDpJQaO1uVf7esMdl7MM8pYey4JYgAUyqfkXHkOrDA9lppSsoon8JNFWZVL8+BY8ovWCw5AQjOU92A6agKYCthQggvW5rGfJypaKjEqUvsgsSUoCS5BzOoDKVKrXVgGtrCfFbB7vdWCCKc6gtw/E8ermSX+Qd7fMGAtv7Clz5YehoxBqGNSX4gsOesZQ5neSpQ9HmcrZCXSU1DipJ5cLfOCJmzF5mSnLRyliMvIDUMxccbReJ2ASpHdkEJYpGU6FI0HUvetYgwOFeWMxClJo5uQCxIOrCvnGnzE/GefYqQqWrKpwfeND4xzLmCrnRV+OUt6tFs2zspyFd3mBZJFNX1rWtGaKyrYh3ykEhJCaV1FmDkP5WNY2jyJohwoC+0Di/SsHbPWi61MOABJ9I1I2OtdEJchyxoaNUPzLXiHE4OZL9pBTF2iKLF/xNLRRKVq6sPnHP/Gcz8KEAc3PxEKdk7Gm4gnKAAGqqgr4FzBWF2KpUwyzlC0uGKwkmrUSb+EJzWhpMJxW2Jq05hMUE6pDApe1QA6dHpWhFnVTMRmLkk9S/vh/g8HNk5kKBTKUSFlkqoQyk5XLDizmj0aAZuxJaCTmUsPxYFLafifpwd6tE/Ih9WLAslufzaNY/aKUkCtBYQRLlS02QW0AVZ2F2/wA0jS8DKV+YLIcO1f0jmKhtWgbzYVihUdpk2STGjMmGrZX1jtWFWoLy6Nl/V0+rwVg9krl1mli1ixH+GceEU5EC7Kr8x9YyHPdo/wDKfX5xuJ7fg6ZYMPs+UqYFKM5ZLl1LDHkCUsBQm4i5SRmkBCpa0KykbinUkAKdT0Y5QType0R7DfKJyw5UofhALZkBwENvPqRWkSdocWgZwSqXMJyuhQDpUCLlKqpIagcXF45tm4q2TOlmUFJUu1g1GJoeFbtd/GIcUCpDgFJBdAYJJIURqVCqXFeN+HWyFSUuJYOXOaOWch6MoDU6DWkT4mbvJU6AySQ4SaliFAqHUVf1jPyaeAfY2J+6JSkJuwFR7RA0BYaUPKOpakzCpOROVJYEH2331Zq1IL0szUvA8+eN0qyqYkKNEsVJIOZmZ1OnqLUgeViO6WEqKhneqq2IYqIJGYgZQaEu7XZ15QgrFiTlZQCQqlWAzFmA6cPnFR2jsRecd2QASaEmgDEF9aw9nqKphStSVICS4mJLEGzUYg3q5oKxJKwxQhwhQQD+EEtV7u1tTe8XFuImkyWYk90ETFEuCMpAVvBvaqxul66jwr+J7OpShc1S8rHeDHc3ikh2rWlPjD2TiUTUbq0qJp4lh56RX9s7QVkEsoyijgKBejh2e9TDhd4FKhbhzmBYZq2AU9KO6R6xwcMSqj8He3UD5QxwODCR3qVECpDioIIoSxBuKi7ilWDJKZZlHv8AvApOX7wAEqSS2UpzB1ANvnkCDR9WzOhbgk5WUkVoMxFSFZny8BukcedI6l4t1Mb3sL6Fv76w5mbHIQmYFpIWFZVAKplJISzOmji3KsL8TIZzKcqIzKmJFG1ylmSKu4Ll2erQrsYfgu1KwyVFKjWi1ANwc5hSltH5GHyJKlrEzMJZMjKxKZgC7j2S43Cgv+ohtY85w+Cyl+DdRR39L00h9s3bhEtpkoTEB3zOCAo8lMQCXDg1PCIlD0WpFrk42YiUhyyyACR+EsLh2NbiujjWJV7SBBXYUKiAVvcknKKM5VShrYhgkl9o5QlSsrZkhSjLBYKAdJABfKqlBqCqtozA4+UWEpbAJBQCN7IGdKnBBIIvTTVwnJwKsdycUmaEmWuXvENUi9PxMDVusD4nFjDnKUuhKQ7b2V0ksQmwZqn+8A4fEFACUJdKQWL0dIFmSwOvpwMD7SxyFzZc1BIzOkUYoyuygdUliat8xRzQNk3aKYFImyy/spKSliXehADEn4HRw4mEWpdEpIDhSitnKgkupgoXynW5etY52iHUAO7BBBLFLNmSX1CDUMzU0DRkxaFEGUAlR3GqxyEOFasQeGvEUtKkS3k1g2SQO9C17oDJLKBUXrd2uTbnBSlIOTMlnLAEuXvRN6VppWCJClKZIlvfMQSWDlrgOQNI6VgkIIU6jMCwQ11JLuLEVB5Bqc4TYzjaGEWZQXJVlIrkNBmeyhxd6GlfGFmLwslakrWuySohlVqkFKWc66t5Bg4nySoBLsFAkbv5Q2XMTZ1AsGUdGaBD2dSSlWVJBBe4FSB7Lgc9NHBDiBNLbE/wWycdIkEoQh0uSVkMoOBxo9AflEW0seiYUokgKUWoLlxuhyXJ0blSHs7YCCkZhmIHS1bJITx018YruJw4ExQCaOSAKM0XGmxO0LUlRYkXsA7GmrdYlqlw4HLQ3Fn48oPTJJLNoS/DWIZmAVRwWPizdI0szF6FZTw+iT0ib7QoXDj8z26H41+XS8IMutDxDM9OscTElnF3CuNjFASCV+4eakgnxLGNRtc6USTmblWMgoC+dk5yvs0ypopbVta0RYmqFnUzKnUuavGRkc/KaxBUSwwoKO3+xMT4EvIQ9ap/qjIyM3opEsxAzJoKhjzHclTdM1esVTZuJWqVMzKUreIqSaZHavOMjIuOgYzwRdiauly+pc1ibF0QtQoQQx1G4nWMjIXkT0SoGaWgqqVJQpRNXJyAk8S2sU/aE0lS3JLpS7m/3Z+Q8hG4yNIbYSLZ2alj7OmgqpT0uwDPxgTNvLGmZVNLE++sZGRP9mItOyZKVYKYVAKImqYkOQyUszws7WYVCEbiEpzTU5soAzMCQ7XqSfExkZBHZMtiDY6f+ZI03P8A2gXEBu+OrgP/ABS4yMjRbBaE+zlFRnOXYgB6sBNSABwpTpBUoUlc0rfmyls/Gw8hG4yLZIMlZALHVP8AUr5DyEWnZEod2KCkya1Lf8wB7iR0MbjImeh+USqlg4gKIBU5qRWt6+J8zG9syEgOEgFiXYO7Kq/hGRkY+UMYTiyi1KadY42aXIetT/VGRkT4NAnbiiJaSCxaZ6gP7h5Qaoe1+8r0ZoyMiHpFLYOOP6j/AECKpNP3qzqAv3GMjI149mcwnBh0VrRP9YHupA+3BlbLRgWajUMbjIvyT4IsTLG6WDl3LcjA0obw6xqMjREPYPiJhzGp015RqMjI0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http://urobsisam.topky.sk/UserFiles/Image/stavba-a-rekonstrukcia/hruba-stavba/spodna-stavba-rodinneho-domu-2-vykopy-a-zaklady-548/37-jaga-big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02" y="80070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2422" y="4653136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tx2"/>
                </a:solidFill>
              </a:rPr>
              <a:t>Pytagoras a jeho žiaci však túto poučku dokázali a našli spôsob, ako určiť všetky pravouhlé trojuholníky s celočíselnými dĺžkami strán. </a:t>
            </a:r>
          </a:p>
          <a:p>
            <a:endParaRPr lang="sk-SK" dirty="0"/>
          </a:p>
        </p:txBody>
      </p:sp>
      <p:cxnSp>
        <p:nvCxnSpPr>
          <p:cNvPr id="7" name="Rovná spojnica 6"/>
          <p:cNvCxnSpPr/>
          <p:nvPr/>
        </p:nvCxnSpPr>
        <p:spPr>
          <a:xfrm>
            <a:off x="5868144" y="2276872"/>
            <a:ext cx="576064" cy="10081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H="1">
            <a:off x="6516216" y="3068960"/>
            <a:ext cx="1800200" cy="2160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 rot="1097238">
            <a:off x="5839068" y="2671127"/>
            <a:ext cx="2520280" cy="457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660232" y="2174886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</a:rPr>
              <a:t>5 dm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5427456" y="261967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</a:rPr>
              <a:t> dm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871936" y="3176972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</a:rPr>
              <a:t> dm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99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Pytagorova veta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416" y="1412776"/>
            <a:ext cx="8104023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i="1" dirty="0" smtClean="0"/>
              <a:t>V každom pravouhlom trojuholníku </a:t>
            </a:r>
            <a:endParaRPr lang="sk-SK" sz="2800" i="1" dirty="0" smtClean="0"/>
          </a:p>
          <a:p>
            <a:pPr marL="0" indent="0">
              <a:buNone/>
            </a:pPr>
            <a:r>
              <a:rPr lang="sk-SK" sz="2800" i="1" dirty="0" smtClean="0"/>
              <a:t>sa </a:t>
            </a:r>
            <a:r>
              <a:rPr lang="sk-SK" sz="2800" i="1" dirty="0" smtClean="0"/>
              <a:t>súčet obsahov štvorcov </a:t>
            </a:r>
            <a:r>
              <a:rPr lang="sk-SK" sz="2800" i="1" dirty="0"/>
              <a:t>nad oboma odvesnami </a:t>
            </a:r>
            <a:r>
              <a:rPr lang="sk-SK" sz="2800" i="1" dirty="0" smtClean="0"/>
              <a:t> </a:t>
            </a:r>
            <a:r>
              <a:rPr lang="sk-SK" sz="2800" i="1" dirty="0"/>
              <a:t>rovná </a:t>
            </a:r>
            <a:r>
              <a:rPr lang="sk-SK" sz="2800" i="1" dirty="0" smtClean="0"/>
              <a:t>obsahu štvorcu </a:t>
            </a:r>
            <a:r>
              <a:rPr lang="sk-SK" sz="2800" i="1" dirty="0"/>
              <a:t>nad </a:t>
            </a:r>
            <a:r>
              <a:rPr lang="sk-SK" sz="2800" i="1" dirty="0" smtClean="0"/>
              <a:t>preponou</a:t>
            </a:r>
            <a:r>
              <a:rPr lang="sk-SK" sz="2800" i="1" dirty="0" smtClean="0"/>
              <a:t>.</a:t>
            </a:r>
          </a:p>
          <a:p>
            <a:pPr marL="0" indent="0">
              <a:buNone/>
            </a:pPr>
            <a:endParaRPr lang="sk-SK" sz="2800" i="1" dirty="0"/>
          </a:p>
          <a:p>
            <a:pPr marL="0" indent="0">
              <a:buNone/>
            </a:pPr>
            <a:endParaRPr lang="sk-SK" sz="2800" i="1" dirty="0" smtClean="0"/>
          </a:p>
          <a:p>
            <a:pPr marL="0" indent="0">
              <a:buNone/>
            </a:pPr>
            <a:endParaRPr lang="sk-SK" sz="2800" i="1" dirty="0"/>
          </a:p>
          <a:p>
            <a:pPr marL="0" indent="0">
              <a:buNone/>
            </a:pPr>
            <a:endParaRPr lang="sk-SK" sz="2800" i="1" dirty="0" smtClean="0"/>
          </a:p>
          <a:p>
            <a:pPr marL="0" indent="0">
              <a:buNone/>
            </a:pPr>
            <a:r>
              <a:rPr lang="sk-SK" sz="2000" dirty="0" err="1" smtClean="0"/>
              <a:t>Pytagorejské</a:t>
            </a:r>
            <a:r>
              <a:rPr lang="sk-SK" sz="2000" dirty="0" smtClean="0"/>
              <a:t> pravouhlé trojuholníky </a:t>
            </a:r>
          </a:p>
          <a:p>
            <a:pPr marL="0" indent="0">
              <a:buNone/>
            </a:pPr>
            <a:r>
              <a:rPr lang="sk-SK" sz="2000" dirty="0" err="1" smtClean="0"/>
              <a:t>napr</a:t>
            </a:r>
            <a:r>
              <a:rPr lang="sk-SK" sz="2000" dirty="0" smtClean="0"/>
              <a:t>:   (3, 4, 5),   (6, 8, 10), ...</a:t>
            </a:r>
          </a:p>
          <a:p>
            <a:pPr marL="0" indent="0">
              <a:buNone/>
            </a:pPr>
            <a:r>
              <a:rPr lang="sk-SK" sz="2000" dirty="0" smtClean="0"/>
              <a:t>           (5, 12, 13), (10, 24, 26), ...</a:t>
            </a:r>
          </a:p>
          <a:p>
            <a:pPr marL="0" indent="0">
              <a:buNone/>
            </a:pPr>
            <a:r>
              <a:rPr lang="sk-SK" sz="2000" dirty="0" smtClean="0"/>
              <a:t>           (8, 15, 17), (16, 30, 34)...</a:t>
            </a:r>
            <a:endParaRPr lang="sk-SK" sz="2000" dirty="0" smtClean="0"/>
          </a:p>
        </p:txBody>
      </p:sp>
      <p:sp>
        <p:nvSpPr>
          <p:cNvPr id="4" name="AutoShape 2" descr="data:image/jpeg;base64,/9j/4AAQSkZJRgABAQAAAQABAAD/2wCEAAkGBhAQEBAUDw8REBQQERMSEBAQGBQUEBAQExAVFRQSEhIZHCYfFxojGRUSIC8gIycpLywtFyIyNTA2NSYrLCkBCQoKDgwOGg8PGikkHyApLi0wNDUsNjQyMi8uNTUsNCotLS0vKi8qMDIsMSwpLC8sLCwsLywsLCw1NDA0KSwsLf/AABEIAOQA0wMBIgACEQEDEQH/xAAbAAEAAgMBAQAAAAAAAAAAAAAABQYDBAcBAv/EAEcQAAICAQICBAcNBgQGAwAAAAECAAMRBCEFEgYxQVETIlNhdLPSBxQWFzIzNDV1kZKUtCMkQlRx0VKBhKElQ2KCweEVY3L/xAAbAQEAAgIDAAAAAAAAAAAAAAAABQYDBAECB//EADMRAAIBAgIGCAYCAwAAAAAAAAABAgMRBAUSITFRcZETFDJBUoGx0RUiMzRhoQZyJOHw/9oADAMBAAIRAxEAPwDuMREAREQBERAEREAREQBERAEREATDqtWlSO9jhErUs7MQFVRuSSeqZC2JznpLxv39dyV597aew5JGPD6qt8ZGeutCD3ZYZ3AE6yloq7NTGYuGEpOrPu/b3G/w73RCbObVUeA01hHgbs5alSux1in5GT2jIXOG7TLrVcrAMrBgwBVhuGBGQQe0YnMjPrhXFb9CR4LN2nyTZpT8qsEkk6U7cpySfBnY9nL24YVr6pFdy7+RRqy0MTZX2Pu4P35nT4kfwjjVOqqFlDh1PX1hkbtSxDujDtU4Im+DNgtt7nsREAREQBERAEREAREQBERAEREAREQBERAEREATxmxPTIDpZ0k96VAVhX1F2V01TZ5WYY5nfG/IoIJ6u4bkQdZyUIuUnZIium3SBifemnYq7pnU2rs1FDhgFQ9lj4IBHyQC3Xyyv1UqiqqgKqgBQOoADAA+6fGl03IDli7Oxeyxvl22MfGdj5/9gAOyZpo1J6TPMs2zKWNq6uytnv5iIiYyGMKCymw3aV/BWnHMD81qFXqrvUfKGMgMPGXOx7DeOjvS2vV5Qoab6xmyh9zy/wCOp9hYnZzDq6iAdpTZh1GkV+Q5ZXrYPVYhxZU4GAyN2HGR3EHByJmhVcdT2FiyvO54W1Oprh+1w9jq8SlcA6bMrJTxAqrMeSnVDArvJOFWwAYqsOR/0sQcY2WXQGbaaauj0ChXp14KpTd0z2IicmYREQBERAEREAREQBERAEREAREQBET4ewKCScADJJ2AA6yTANXi3FatNS9tzcqIN8AliSQFVVG5YkgADrJnNvC232vqNQMWWABa+saeobrSp7T2se1snqwBscX4udfcHBb3tQ37sudr3HXqiO7rCebLdox8TVqzv8qKLn+adI+rUnqW38vd5evARETXKiIiIAiIgHzbUrKVYBlYEMpGQQesEds2eC9IbtDhH5tRpVACqMtqNKuf4STm2sD+H5QA2z1TBE7xm47CQwOYVsFPSpvU9q7mdI0OururWyp1sRxlHQhkYd4I2myDOV6O+7SWGzSMPGYNdp3z4G8Drx5KzH8YHXjmBl94B0lo1iE1kq6bW0WYF1Jycc6AnY42YZB7DNyE1LYejYDMqONjeGprau9e6/JLxETuSQiIgCIiAIiIAiIgCIiAIiIB4TKH0z4574d9HUf2a4GtsU7NnP7ouO0jHP3KwXrY4l+mfSNtOi1adh75vBFZwGFCDPNqLFPYOoD+JiB3kU/Tada1CrnrJJO7MzEszMe1iSST3mYas9FWRXM8zTqsOipv55fpb+O7nuMiqAMDYDqA6h/SexE0zztu4iIg4EREAREQBERAExPSwZbKrGptTPJamOYA4yrAjDISBlT14EyxOU7a0ZaVadGSnB2aLN0c6aeGYU6pVpvx4rLn3vqN8fsGY5DbjKHfuyBmWlWzOV6nSpapWxQwPf2HsIPYR2EbiSvCemr6QFdczWUr8nWHxrKwSAF1CAbgHP7QdmMjYsduFVPUy/ZXnsMTanW1T/T9mdBiYlbIBHbvEzFlMsREAREQBERAEREA8Jkb0g41XpKDZYC3jKiVrjntsY4VFBIH9e4AnqE3dRqFRWZ2CKgLMzEBVUDJYk7ADB3nMdXxFtdcNRYMIvMNFWQQ1dLgZssU/wDMfA/ouBtvnpOaiiPzHHQwVF1Jbe5b3/20+KVdmstuPNdeQ1pHyRjZK02Hiquw7+vtmaImi3d3PLa9adabqTd2xERODCIiIBh1mrSmt7LDyrWpZj5gO6NPqg/UCPFVtxjZ15hiNVWzLhGVTzJuy868odSwZMjmBUMMZGc9Y65j0uiFb3FAKq7H5q9MhLVUALg+DJ6gxy3KAAucDvPey0fyb8IUHhZScvnvqW9avLf3/wC9qIidDQEREAREQBPrhPA//kbijrnS0OpvJwRfajBl0wB/hBClz/Re/GFKLdRaun0x5bLBl7cZGmp3zcw7TnZV7WPcGx0nhXCqtLUlVKBEQbAdZJOSzHrZickk7kmbFKF/mZb/AOP5XpyWJqrUuzx3+Xd+eBsKm0TJE2i8mnxfWGnT32qATVTZYAeolKywBx2bTmuk90Li9ldbivhwFiI4BGpyA6hgDhvPOh9J/oWs9Gv9S05RwP6LpvR6fUpIfNcXUw0Yum9pKZbhaeIlJT7iZ+HXGPJ8N+7Vf3j4dcY8nw37tV/eacSC+MYneuRNfCsPufM3Ph1xjyfDfu1X94+HXGPJ8N+7Vf3mnEfGMTvXIfCsPufM3Ph1xjyfDfu1X94+HXGPJ8N+7Vf3mnEfGMTvXIfCsPufMwcS6UcQ1TrTqqqXpRPfNiaIWl3CWIq8yNk2KGYHlXc4zvjB39PerqGRgysMhl3BHfMXR4f8T/0L/qapJ8W6NsGa3R8qOx5rKD4tF57WY4JSzGfGHXgZBlowsJ4rDRrN/M7+p5V/KMDGeLlCm7OKVterXr8uJqxNfSa5bOYYKvWeW2pxh63HWrD/AMjIPZNiY2ramUGdOVOWjJWYiInB0EREAREQBERAEREATBq9SUACo1juwSqpPl2WMcBR3DtJ7ACTsJkutVFLMwVVBLMdgAO0mWHoXwBttXqEK2OMaep9m09LAbsvZY+MntAwvfnJThpMmsoy142r83YW328yV6J9HRpKjzsLLrTz6i0DAdhkKijrCIPFUf5ncmT08xPZvHpkIqEVGKskIiIOxGdJ/oWs9Gv9S05RwP6LpvR6fUrOr9J/oWs9Gv8AUtOUcD+i6b0en1KyvZ92IcWT2S9uXA3YiJVSyCIiLHFxERODkydHfrP/AEL/AKmmXeUHhl5r1trjlynDbnHOeVMrfURzt2LtuewTJ0E6WajWaixbr6LFWktyU031lW8Ig8Z7FAOASMDvPdPRsmklg6a4+rPKv5DRlLG1JrYrehZeNdHq9SVbJrtrBFd6Y8IgJGVwdmU/4WBH9JW/DvVYKdSorsbPIw+avC9bVN2HtKHcefrl5mrxDh1eorau1eZW68EhgQchlYbqwOCCNwZIVsPGrxKrWowrx0Z+T71/r8FanxdaEUsxwBjJ/rPjXaO3Rb2sbdPkY1BwHoBOAuo38YdX7Qf9wGMn2xA4XxmxzAhkYjGV2cEHcb+eRLpaE9GZF0MDTjiYwxTag73aa7lfU5WXPXuTdk8oMT4vrOwVuplJ73QMCy924HaMGR+vpuNljVZHMiAMCB4yuG27thiIwjLvNrB5VhsQ1p4iMLya122JpXd5R23vs2J8CTiaugR1Dh/KOU3z4hOQB/vNqY5KzsiIxlCFCtKnCaklsa7/ANv1YiInU1RBifOk0TavUDT1llULz6q1djXScgKrYIFjHqHcGPYJ2jFydkbWEwtTFVVSp7X/ANc2+jPBTrbltcA6bTWeKDn9vqq2Uq4760I7zzN/+TOjqNph0WkSmtK61CJWoREHUqKMKo/yEzzejFRVkeqYPCQwlJUqexft7xEROxtCIiARnSf6FrPRr/UtOUcD+i6b0en1Kzq/Sf6FrPRr/UtOUcD+i6b0en1KyvZ92IcWT2S9uXA3Zi1d3JW7b+IjN4uObxVJ8XPbtMsSrRdncsUldWI/S6c6ezwbWC1aqEK6oEqhDuTy6hH+b1A62zvhlJxsJrdDr2fRUF3LtykOS3M3NzE4Y5JBwRsf/MmYm9icXGtpWja7T27tX7NShhnSteV7JrZvEREjzdMOjTm1d4HhBzcL1ABp+eybqx+y/wCvu8+Ju9Cq9Ib3bTa7VatlpK2C6yy6qos6HAZ1XDEqcd4B2kfo+K16bXGyznK+8ygWtWd2Z9XSqhUXcn+0tvBeOV6guK6rK1yzVvYoRdQoblaysZyQDgZIHWO+ei5PbqlPz9WeX/yDSWLq6nbVr8kS8REmiqHy6AggjIO2DuD5iO6VTiPR16CbNGC6Fi1ulJJIz1tpsnCn/wCs4Bxtg9dtnhExzpxmrSDSlFxkrplL0usWxcoc42IOzKw61ZesMMEEHumaSXHOjXhWNunYU34+Vj9nfjGFvUbsNvlDxl7M9Rg6NWec1WoarkGWrOcMP8dT/wDMTzjqzg4O0h62HlT19xCYrAyp/PT1x/a4+5tRETWIsREw6vVrUjO5wqjfG5JJAAA7SSQMecQdoxcmox2sXtYSldKh7riVpRtl5guSznOyKNz242G5E6F0c4GmjoWtCWJJeyxt2ttc5d2OB27DuAA7JGdDOjjUA3agY1F6gOuxFFYJK0of88sf4m37ABZws3qcNFHpuUZasFSvLty2+wAnsRMhMiIiAIiIBGdJ/oWs9Gv9S05RwP6LpvR6fUrOr9KD+46z0W/1LTlHAx+66b0en1SyvZ72IcWTuS9uXA3YnsSqllPInsQDyJ7EA94AgPEtwCPeTnfvGqpIP34l0XTIH5+Uc3Ly83by5zy+YZ3lN6On/if+hf8AU1S7c09HyZf4UPP1Z5N/I2/iE7fj0R7Pl7VXHMwGSAMkDLHqA8/mnvNKh0o0Gut1mgauul6KdXXZzA2eFQeCcWNYPk43OCMnPL2ZkrJ2RB0qam7N21FvzGZB8Vo1DavS8pf3sEt8KKjhheQvgnbB3UePtuM9YlIv0HFua0KuuCtZxTlw7DxGoQ6MA82QPCqcd39DidXNruM1PDRmk3Kx1SaHF+DValQtgwV3rsXAtqfset8eKf8AYjYggzzgNlp0unOoDC3wSeFDABhZyjmyBtnOZv8ANO9rrWazTi2kUm8XaZgmpHMrHlq1SDFbnOy2qBip+odfKT1HflmxLTfQlistih1YFWVgCrA9YIPXKnruC2aPLUh79OAc1jxrtMo3ynbbWN9t2G2M9QjK+Et80ORF4rAKfzUtT3e3ty3H2fPtJPofwM6h11dqnwSb6NGAxYSPpRB82QnmJbtGIngfDxxOwKh5tKnK19ynxbjkMNKpHXld37lOOttuo1oFUBQAAAABsAB1ADsEwUqdtbJzIMq6P/JrLX3Ld+eO4+4iJsFuEREAREQBERAMeooWxGRxzK6lWU9RVhgj7iZWB7lvCOzRIMbbNb1fjlricWucp2Kr8V3Cf5JPx2+3HxXcJ/kk/Hb7ctURooaT3lV+K7hP8kn47fbj4ruE/wAkn47fblqiNFDSe8qvxXcJ/kk/Hb7cfFdwn+ST8dvty1RGihpPece6X9DtDRr6Up04RW0lrsFa3dhqKlBzzZ6iZo/BvTeSP47fbln6ffWWn9Bu/U1SKlRzWvVp4hxhJpWWxlnyyhTqUFKcU3d7URvwb03kj+O324+Dml8kfx2+3JKJF9br+OXNkj1Sh4I8kR3wd03kj+O32558G9L5I/jt9uSUR1uv45c2OqUPBHkiN+Dmm8kfx2+3Hwb03kj+O325JRHW6/jlzY6pQ8EeSI34N6byR/Hb7cfBzS+SP47fbklEdbr+OXNjqtDwR5IsXuR6dU02sVByqvELwBucDkqPWdzL3KR7lPzGt+0b/V0y7y+0G3Sg3uXoUuskqkkt79RERMxiEREAREQBERAEREAREQBERAEREA5v0++stP6Dd+pqkVJXp99Zaf0G79TVIqUrOPunwRbcp+3XFiIiRBKiIiAIiIAiInJwWb3KfmNb9o3+rpl3lI9yn5jW/aN/q6Zd56Jh/ow/qvQodf6suL9RERM5iEREAREQBERAEREAREQBERAEREA5v0++stP6Dd+pqkVJXp99Zaf0G79TVIqUrOPunwRbcp+3XFiIiRBKmOzUKrIrMA1jcqDtY4ycDzDJP/uYm4jWPBZYjw3zZKvysexebGAfMSJ7dpkdv2tZdVqsKtW/g9RXflPBtU/UNvCA5OMd+wOmBqP3dLaEvWs1tZdzqiiz+J0oKnOMk4yuT3dclKeHoypxk5a3e6ulw2kdUr1VNxUdStbUyUiBEjGSCEREAs3uU/Ma37Rv9XTLvKR7lPzGt+0b/V0y7z0TD/Rh/VehQ6/1ZcX6iIiZzEIiIAiIgCIiAIiIAiIgCIiAIiIBzfp99Zaf0G79TVIqSvT76y0/oN36mqRUpWcfdPgi25T9uuLEREiCVEREAREQBEROTgs3uU/Ma37Rv9XTLvKR7lPzGt+0b/V0y7z0TD/Rh/VehQ6/1ZcX6iIiZzEIiIAiIgCIiAIiIAiIgCIiAIiIBzfp99Zaf0G79TVIqSvT76y0/oN36mqRUpWcfdPgi25T9uuLEREiCVEREAREQBEROTgs3uU/Ma37Rv8AV0y7yke5T8xrftG/1dMu89Ew/wBGH9V6FDr/AFZcX6iIiZzEIiIAiIgCIiAIiIAiIgCIiAIiIBX+PdC9NrnSy43q1atWpoterxGYMQeU77gfdIz4qND5XXfmr/aiJ0lThJ3aXI7qpOOpN8x8VGh8rrvzV/tR8VGh8rrvzV/tRE69DT8K5HPS1PE+Y+KjQ+V135q/2o+KjQ+V135q/wBqIjoafhXIdLU8T5j4qND5XXfmr/aj4qND5XXfmr/aiI6Gn4VyHS1PE+Y+KjQ+V135q/2o+KjQ+V135q/2oiOhp+Fch0tTxPmT3R3o3RoKnr0/hCr2NaxtdrHaxgoJLNv/AAiSsRMiOjERE5O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2839"/>
            <a:ext cx="3456384" cy="396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static.com/images?q=tbn:ANd9GcS5E3ZARuK5OsEDBnKvuqqsSbzjsUnopl42RRcUgTPeOrApETBK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1720170" cy="18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Pytagoras a číslo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pokúsil sa </a:t>
            </a:r>
            <a:r>
              <a:rPr lang="sk-SK" sz="2800" dirty="0"/>
              <a:t>vystihnúť harmóniu sveta, jeho symetriu a úmernosť pomocou číselných </a:t>
            </a:r>
            <a:r>
              <a:rPr lang="sk-SK" sz="2800" dirty="0" smtClean="0"/>
              <a:t>vzťahov, </a:t>
            </a:r>
            <a:endParaRPr lang="sk-SK" sz="2800" dirty="0"/>
          </a:p>
          <a:p>
            <a:r>
              <a:rPr lang="sk-SK" sz="2800" dirty="0" smtClean="0"/>
              <a:t>číslo </a:t>
            </a:r>
            <a:r>
              <a:rPr lang="sk-SK" sz="2800" dirty="0"/>
              <a:t>sa preňho stalo základom </a:t>
            </a:r>
            <a:r>
              <a:rPr lang="sk-SK" sz="2800" dirty="0" smtClean="0"/>
              <a:t>všetkého,</a:t>
            </a:r>
            <a:endParaRPr lang="sk-SK" sz="2800" dirty="0"/>
          </a:p>
          <a:p>
            <a:endParaRPr lang="sk-SK" sz="2800" dirty="0" smtClean="0"/>
          </a:p>
          <a:p>
            <a:r>
              <a:rPr lang="sk-SK" sz="2800" dirty="0" smtClean="0"/>
              <a:t>zvláštny </a:t>
            </a:r>
            <a:r>
              <a:rPr lang="sk-SK" sz="2800" dirty="0"/>
              <a:t>význam pripisoval číslu 10, 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ktoré </a:t>
            </a:r>
            <a:r>
              <a:rPr lang="sk-SK" sz="2800" dirty="0"/>
              <a:t>je súčtom čísel 1, 2, 3 a 4. </a:t>
            </a:r>
            <a:endParaRPr lang="sk-SK" sz="2800" dirty="0" smtClean="0"/>
          </a:p>
        </p:txBody>
      </p:sp>
      <p:pic>
        <p:nvPicPr>
          <p:cNvPr id="6146" name="Picture 2" descr="http://www.getskills.com/mediagallery/article_photogal/image/blog/types/A/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-6" r="12518" b="6"/>
          <a:stretch/>
        </p:blipFill>
        <p:spPr bwMode="auto">
          <a:xfrm>
            <a:off x="5940082" y="1196752"/>
            <a:ext cx="2700440" cy="27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Pytagoras a astronómia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Podľa Pytagorových predstáv Zem, Slnko a všetky planéty obiehajú okolo centrálnej ohnivej gule. </a:t>
            </a:r>
          </a:p>
          <a:p>
            <a:r>
              <a:rPr lang="sk-SK" smtClean="0"/>
              <a:t>Tak Pytagoras po prvý krát pripustil pohyb Zeme.</a:t>
            </a:r>
          </a:p>
          <a:p>
            <a:pPr marL="0" indent="0">
              <a:buNone/>
            </a:pPr>
            <a:endParaRPr lang="sk-SK" smtClean="0"/>
          </a:p>
          <a:p>
            <a:pPr marL="0" indent="0">
              <a:buNone/>
            </a:pPr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2550"/>
            <a:ext cx="4248472" cy="3398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Pytagoras a hudba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r>
              <a:rPr lang="sk-SK" sz="2800" smtClean="0"/>
              <a:t>traduje </a:t>
            </a:r>
            <a:r>
              <a:rPr lang="sk-SK" sz="2800"/>
              <a:t>sa, že keď prechádzal okolo kováčskej dielne, zaujalo ho, ako kladivá, ktorými otroci búšili do nákov, vydávajú zvonivý, harmonický </a:t>
            </a:r>
            <a:r>
              <a:rPr lang="sk-SK" sz="2800" smtClean="0"/>
              <a:t>súzvuk, pátral </a:t>
            </a:r>
            <a:r>
              <a:rPr lang="sk-SK" sz="2800"/>
              <a:t>po príčine a ukázalo sa, že hmotnosti kladív sú v pomere 6: 8: 9: </a:t>
            </a:r>
            <a:r>
              <a:rPr lang="sk-SK" sz="2800" smtClean="0"/>
              <a:t>12,</a:t>
            </a:r>
          </a:p>
          <a:p>
            <a:r>
              <a:rPr lang="sk-SK" sz="2800" smtClean="0"/>
              <a:t>Pytagoras </a:t>
            </a:r>
            <a:r>
              <a:rPr lang="sk-SK" sz="2800"/>
              <a:t>potom </a:t>
            </a:r>
            <a:r>
              <a:rPr lang="sk-SK" sz="2800" smtClean="0"/>
              <a:t>experimentoval </a:t>
            </a:r>
          </a:p>
          <a:p>
            <a:pPr marL="0" indent="0">
              <a:buNone/>
            </a:pPr>
            <a:r>
              <a:rPr lang="sk-SK" sz="2800" smtClean="0"/>
              <a:t>    i </a:t>
            </a:r>
            <a:r>
              <a:rPr lang="sk-SK" sz="2800"/>
              <a:t>so strunami a píšťalami rôznych  </a:t>
            </a:r>
            <a:r>
              <a:rPr lang="sk-SK" sz="2800" smtClean="0"/>
              <a:t>      </a:t>
            </a:r>
          </a:p>
          <a:p>
            <a:pPr marL="0" indent="0">
              <a:buNone/>
            </a:pPr>
            <a:r>
              <a:rPr lang="sk-SK" sz="2800"/>
              <a:t> </a:t>
            </a:r>
            <a:r>
              <a:rPr lang="sk-SK" sz="2800" smtClean="0"/>
              <a:t>   dĺžok a </a:t>
            </a:r>
            <a:r>
              <a:rPr lang="sk-SK" sz="2800"/>
              <a:t>stal sa </a:t>
            </a:r>
            <a:r>
              <a:rPr lang="sk-SK" sz="2800" smtClean="0"/>
              <a:t>zakladateľom </a:t>
            </a:r>
          </a:p>
          <a:p>
            <a:pPr marL="0" indent="0">
              <a:buNone/>
            </a:pPr>
            <a:r>
              <a:rPr lang="sk-SK" sz="2800"/>
              <a:t> </a:t>
            </a:r>
            <a:r>
              <a:rPr lang="sk-SK" sz="2800" smtClean="0"/>
              <a:t>   hudobnej </a:t>
            </a:r>
            <a:r>
              <a:rPr lang="sk-SK" sz="2800"/>
              <a:t>harmónie</a:t>
            </a:r>
            <a:r>
              <a:rPr lang="sk-SK" sz="2800" smtClean="0"/>
              <a:t>.</a:t>
            </a:r>
            <a:endParaRPr lang="sk-SK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09" y="3458380"/>
            <a:ext cx="28096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Pravidlené mnohosteny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Pytagoras a </a:t>
            </a:r>
            <a:r>
              <a:rPr lang="sk-SK"/>
              <a:t>jeho žiaci skúmali pravidelné </a:t>
            </a:r>
            <a:r>
              <a:rPr lang="sk-SK" smtClean="0"/>
              <a:t>mnohosteny: štvorsten</a:t>
            </a:r>
            <a:r>
              <a:rPr lang="sk-SK"/>
              <a:t>, osemsten, dvadsaťsten a </a:t>
            </a:r>
            <a:r>
              <a:rPr lang="sk-SK" smtClean="0"/>
              <a:t>dvanásťsten </a:t>
            </a:r>
            <a:r>
              <a:rPr lang="sk-SK"/>
              <a:t>a im odpovedajúce živly (oheň, voda, zem, </a:t>
            </a:r>
            <a:r>
              <a:rPr lang="sk-SK" smtClean="0"/>
              <a:t>vzduch, </a:t>
            </a:r>
            <a:r>
              <a:rPr lang="sk-SK"/>
              <a:t>vesmírna </a:t>
            </a:r>
            <a:r>
              <a:rPr lang="sk-SK" smtClean="0"/>
              <a:t>substancia = éter).</a:t>
            </a:r>
            <a:endParaRPr lang="sk-SK"/>
          </a:p>
          <a:p>
            <a:pPr marL="0" indent="0">
              <a:buNone/>
            </a:pPr>
            <a:endParaRPr lang="sk-SK"/>
          </a:p>
        </p:txBody>
      </p:sp>
      <p:pic>
        <p:nvPicPr>
          <p:cNvPr id="7170" name="Picture 2" descr="Súbor:Dodecahedr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úbor:Tetrahedr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1/14/Octahedr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úbor:Icosahedr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73" y="36450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645024"/>
            <a:ext cx="1739933" cy="17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Zaujímavosti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779096" cy="4525963"/>
              </a:xfrm>
            </p:spPr>
            <p:txBody>
              <a:bodyPr/>
              <a:lstStyle/>
              <a:p>
                <a:r>
                  <a:rPr lang="sk-SK" dirty="0" smtClean="0"/>
                  <a:t>V spolku, ktorý Pytagoras založil, ho považovali za veľkú autoritu a výrok „Pytagoras to povedal“ sa vraj používal ako argument pri uplatňovaní nejakého názoru</a:t>
                </a:r>
                <a:r>
                  <a:rPr lang="sk-SK" dirty="0" smtClean="0"/>
                  <a:t>.</a:t>
                </a:r>
              </a:p>
              <a:p>
                <a:endParaRPr lang="sk-SK" dirty="0"/>
              </a:p>
              <a:p>
                <a:r>
                  <a:rPr lang="sk-SK" dirty="0" err="1"/>
                  <a:t>Pytagorejci</a:t>
                </a:r>
                <a:r>
                  <a:rPr lang="sk-SK" dirty="0"/>
                  <a:t> sa pokúšali nájsť pomer medzi dĺžkou uhlopriečky štvorca a jeho strany a boli doslova otrasení tým, že tento pomer sa nedá vyjadriť celými číslami, ani </a:t>
                </a:r>
                <a:r>
                  <a:rPr lang="sk-SK" dirty="0" smtClean="0"/>
                  <a:t>zlomkami,</a:t>
                </a:r>
                <a:endParaRPr lang="sk-SK" dirty="0"/>
              </a:p>
              <a:p>
                <a:r>
                  <a:rPr lang="sk-SK" dirty="0" smtClean="0"/>
                  <a:t>už dnes vieme, že ak má strana štvorca dĺžku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/>
                      </a:rPr>
                      <m:t>𝑎</m:t>
                    </m:r>
                  </m:oMath>
                </a14:m>
                <a:r>
                  <a:rPr lang="sk-SK" i="1" dirty="0" smtClean="0"/>
                  <a:t>,  </a:t>
                </a:r>
                <a:r>
                  <a:rPr lang="sk-SK" dirty="0" smtClean="0"/>
                  <a:t>uhlopriečka má dĺžku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</a:rPr>
                      <m:t>𝑎</m:t>
                    </m:r>
                    <m:r>
                      <a:rPr lang="sk-SK" b="0" i="1" smtClean="0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sk-SK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sk-SK" dirty="0" smtClean="0"/>
                  <a:t>.</a:t>
                </a:r>
                <a:endParaRPr lang="sk-SK" dirty="0"/>
              </a:p>
              <a:p>
                <a:endParaRPr lang="sk-SK" dirty="0"/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779096" cy="4525963"/>
              </a:xfrm>
              <a:blipFill rotWithShape="1">
                <a:blip r:embed="rId2"/>
                <a:stretch>
                  <a:fillRect l="-1169" t="-1078" r="-134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ggPEA0IBwwWCQ8VECAYDRIYFh0aFhgWIBwVFBcQHh8XHCoeIxkmIR4cIDssMic1OCwtIR85OTc2NSw0My8BCQoKDgwOGQ8PGTMkHiQxNSksLDUpKTUxNTE1LCk0MjU1LDEqNSo1MTUtNS41KTAqLCo1KTU1Ky8wNSk1KTU1Nf/AABEIAFEAUQMBIgACEQEDEQH/xAAbAAEBAQEBAQEBAAAAAAAAAAAABgUIAwQHAv/EAD8QAAAFAQIIDAQDCQAAAAAAAAABAgMEBQYRBxIxQaKxwtIWFyE0NVRVcXN0k7IyYYHwkcHRExQVRFFTcpKh/8QAGAEBAQEBAQAAAAAAAAAAAAAAAAMEAQX/xAAtEQACAAMHAwALAAAAAAAAAAAAAQIxQQQREiEzUmEDUbETFCIyNFNxcpGS0f/aAAwDAQACEQMRAD8A3sHGDiy0ml0+dPpzb7y2r3FnjXmeMor+RXyFLxTWM7Ka0t4ME3QtL8HaWK4ASPFNYzsprS3g4prGdlNaW8K4ABI8U1jOymtLeDimsZ2U1pbwrgAEjxTWM7Ka0t4OKaxnZTWlvCuAASPFNYvsprS3hIViw1nJCZKrO09qOzHQpT0orzxnEJNRMt4xmR8pFeq7u+dnLmP1NxdPpThtQ0qxZkhOVZ547Z61fh89KsQ2GafLjREEy2mI4SElkIsRQlfjyUvJ6ChVlWKLUotvL57Kk2chfxyof3j/AOfoA+EB30UG1fgn6/avmxfs/wCnWuCboWl+DtLFcJHBN0LS/B2liuFDGAAAAAeCJ0VS1RkPIU4XxIJRGou8r7x7gdaamBKy5j9TcXT6U4bMNCsWZITlWeeO2etX4fNLmP1NxdOpbhsw0KxZkhOVZ547Z61fZ0kOGwyhEaIgmW0lchJZCIS1MlLyb0lZFii1KLby+eypNiHDYZQiNEQTLaSuQkshEPjtJzOd5Zz2KGkM20nM53lnPYoVMDbid7mcXAAAcOtcE3QtL8HaWK4SOCboWl+DtLFcAAAAAnm6S0cptuO0mO1HP9rjFcbi3HCcIyvvxiTymZ3/ABHdmIfNMmP1NxdOpbhsw0KxZklOVZ547Z61fZ/zLkOVJ12BSlGxFSeLNlJ5FOGX8u2etWb68tNDhsMoRGioJptJXISWQiEEsWSket1Op6HDFHn1Lsltre+W72k5VohDhsMoRGioJltJXISWQiHsAC8jym23ewM20nM53lnPYoaQzbSczneWc9igOHFwAAA61wTdC0vwdpYrhI4JuhaX4O0sVwACVmTH6m4um0xZsw0KxZklOVZ547Z61fZpkt+puLptMWbMNJ4sySnKs88ds9avp30kOGwy2iNFQTTaSuQkshEJamSl5PQSVkWKLUotvL57Kk2IcNhlCI0VBNNpK5CSyEQ9gAVMDbbvYAAA4Bm2k5nO8s57FDSGbaTmc7yznsUAOLgAAB1rgm6Fpng7Sx6TJb9TcXTaYs2YaTxZklOVZ547Z61fTvjLDVhEimwKCqSmmMNs3TnFOJQ4q81K/d0EoyPlIyvV/Q7u/wDRYdYs+y2iNEmR2m0lchJOouIv9hJ+3kpeT0IUrKsUWpRbeXz2VJs0ocNhltEaKgmm0lchJZCIewzeElG6+x6yN4OElG6+x6yN4VMDbid7maQDN4SUbr7HrI3g4SUbr7HrI3gOGkAzeElG6+x6yN4OElG6+x6yN4AaQzbSczneWc9ig4SUbr7HrI3hn2htDSFRJiETmVGcZZEROovM8RREXxADj4AAAfdW+cPf5fkQ+EAE+l7kP0Rst/xXV+5+WAABQxg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ggPEA0IBwwWCQ8VECAYDRIYFh0aFhgWIBwVFBcQHh8XHCoeIxkmIR4cIDssMic1OCwtIR85OTc2NSw0My8BCQoKDgwOGQ8PGTMkHiQxNSksLDUpKTUxNTE1LCk0MjU1LDEqNSo1MTUtNS41KTAqLCo1KTU1Ky8wNSk1KTU1Nf/AABEIAFEAUQMBIgACEQEDEQH/xAAbAAEBAQEBAQEBAAAAAAAAAAAABgUIAwQHAv/EAD8QAAAFAQIIDAQDCQAAAAAAAAABAgMEBQYRBxIxQaKxwtIWFyE0NVRVcXN0k7IyYYHwkcHRExQVRFFTcpKh/8QAGAEBAQEBAQAAAAAAAAAAAAAAAAMEAQX/xAAtEQACAAMHAwALAAAAAAAAAAAAAQIxQQQREiEzUmEDUbETFCIyNFNxcpGS0f/aAAwDAQACEQMRAD8A3sHGDiy0ml0+dPpzb7y2r3FnjXmeMor+RXyFLxTWM7Ka0t4ME3QtL8HaWK4ASPFNYzsprS3g4prGdlNaW8K4ABI8U1jOymtLeDimsZ2U1pbwrgAEjxTWM7Ka0t4OKaxnZTWlvCuAASPFNYvsprS3hIViw1nJCZKrO09qOzHQpT0orzxnEJNRMt4xmR8pFeq7u+dnLmP1NxdPpThtQ0qxZkhOVZ547Z61fh89KsQ2GafLjREEy2mI4SElkIsRQlfjyUvJ6ChVlWKLUotvL57Kk2chfxyof3j/AOfoA+EB30UG1fgn6/avmxfs/wCnWuCboWl+DtLFcJHBN0LS/B2liuFDGAAAAAeCJ0VS1RkPIU4XxIJRGou8r7x7gdaamBKy5j9TcXT6U4bMNCsWZITlWeeO2etX4fNLmP1NxdOpbhsw0KxZkhOVZ547Z61fZ0kOGwyhEaIgmW0lchJZCIS1MlLyb0lZFii1KLby+eypNiHDYZQiNEQTLaSuQkshEPjtJzOd5Zz2KGkM20nM53lnPYoVMDbid7mcXAAAcOtcE3QtL8HaWK4SOCboWl+DtLFcAAAAAnm6S0cptuO0mO1HP9rjFcbi3HCcIyvvxiTymZ3/ABHdmIfNMmP1NxdOpbhsw0KxZklOVZ547Z61fZ/zLkOVJ12BSlGxFSeLNlJ5FOGX8u2etWb68tNDhsMoRGioJptJXISWQiEEsWSket1Op6HDFHn1Lsltre+W72k5VohDhsMoRGioJltJXISWQiHsAC8jym23ewM20nM53lnPYoaQzbSczneWc9igOHFwAAA61wTdC0vwdpYrhI4JuhaX4O0sVwACVmTH6m4um0xZsw0KxZklOVZ547Z61fZpkt+puLptMWbMNJ4sySnKs88ds9avp30kOGwy2iNFQTTaSuQkshEJamSl5PQSVkWKLUotvL57Kk2IcNhlCI0VBNNpK5CSyEQ9gAVMDbbvYAAA4Bm2k5nO8s57FDSGbaTmc7yznsUAOLgAAB1rgm6Fpng7Sx6TJb9TcXTaYs2YaTxZklOVZ547Z61fTvjLDVhEimwKCqSmmMNs3TnFOJQ4q81K/d0EoyPlIyvV/Q7u/wDRYdYs+y2iNEmR2m0lchJOouIv9hJ+3kpeT0IUrKsUWpRbeXz2VJs0ocNhltEaKgmm0lchJZCIewzeElG6+x6yN4OElG6+x6yN4VMDbid7maQDN4SUbr7HrI3g4SUbr7HrI3gOGkAzeElG6+x6yN4OElG6+x6yN4AaQzbSczneWc9ig4SUbr7HrI3hn2htDSFRJiETmVGcZZEROovM8RREXxADj4AAAfdW+cPf5fkQ+EAE+l7kP0Rst/xXV+5+WAABQxg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4" y="400506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1430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ytina">
  <a:themeElements>
    <a:clrScheme name="Krytin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rytin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313</TotalTime>
  <Words>439</Words>
  <Application>Microsoft Office PowerPoint</Application>
  <PresentationFormat>Prezentácia na obrazovke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Krytina</vt:lpstr>
      <vt:lpstr>Pytagoras</vt:lpstr>
      <vt:lpstr>Pytagoras</vt:lpstr>
      <vt:lpstr>Prezentácia programu PowerPoint</vt:lpstr>
      <vt:lpstr>Pytagorova veta</vt:lpstr>
      <vt:lpstr>Pytagoras a číslo</vt:lpstr>
      <vt:lpstr>Pytagoras a astronómia</vt:lpstr>
      <vt:lpstr>Pytagoras a hudba</vt:lpstr>
      <vt:lpstr>Pravidlené mnohosteny</vt:lpstr>
      <vt:lpstr>Zaujímavosti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Pytagoras</dc:title>
  <dc:creator>skola GŠM</dc:creator>
  <cp:lastModifiedBy>gabca</cp:lastModifiedBy>
  <cp:revision>13</cp:revision>
  <dcterms:created xsi:type="dcterms:W3CDTF">2013-04-16T08:56:46Z</dcterms:created>
  <dcterms:modified xsi:type="dcterms:W3CDTF">2013-04-21T08:21:08Z</dcterms:modified>
</cp:coreProperties>
</file>