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5" r:id="rId4"/>
    <p:sldId id="258" r:id="rId5"/>
    <p:sldId id="262" r:id="rId6"/>
    <p:sldId id="266" r:id="rId7"/>
    <p:sldId id="263" r:id="rId8"/>
    <p:sldId id="264" r:id="rId9"/>
    <p:sldId id="257" r:id="rId10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1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orizon.png"/>
          <p:cNvPicPr>
            <a:picLocks noChangeAspect="1"/>
          </p:cNvPicPr>
          <p:nvPr/>
        </p:nvPicPr>
        <p:blipFill>
          <a:blip r:embed="rId2"/>
          <a:srcRect t="33333"/>
          <a:stretch>
            <a:fillRect/>
          </a:stretch>
        </p:blipFill>
        <p:spPr bwMode="auto">
          <a:xfrm>
            <a:off x="0" y="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/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F89EF-3A11-463D-AC70-AED75595E3AE}" type="datetimeFigureOut">
              <a:rPr lang="sk-SK"/>
              <a:pPr>
                <a:defRPr/>
              </a:pPr>
              <a:t>21. 4. 2013</a:t>
            </a:fld>
            <a:endParaRPr lang="sk-SK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92424-8E19-4E43-9451-9AA28B1204D4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AE63B-89D5-4034-9BA2-47586279B1CD}" type="datetimeFigureOut">
              <a:rPr lang="sk-SK"/>
              <a:pPr>
                <a:defRPr/>
              </a:pPr>
              <a:t>21. 4. 2013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82201-B690-40A2-91FA-57DD6F6372C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504F7-8630-4E09-89A3-DC6D2AD5E569}" type="datetimeFigureOut">
              <a:rPr lang="sk-SK"/>
              <a:pPr>
                <a:defRPr/>
              </a:pPr>
              <a:t>21. 4. 2013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31B4B-99FA-4087-8278-61BF1AA80F5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C15BB-AE04-42DB-B6A2-3305CB70D490}" type="datetimeFigureOut">
              <a:rPr lang="sk-SK"/>
              <a:pPr>
                <a:defRPr/>
              </a:pPr>
              <a:t>21. 4. 2013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88FF4-F031-4BB2-88A2-53C0F67DB30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/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D150C-270E-49E8-81E5-3A79BC4E8F8F}" type="datetimeFigureOut">
              <a:rPr lang="sk-SK"/>
              <a:pPr>
                <a:defRPr/>
              </a:pPr>
              <a:t>21. 4. 2013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963FA-9919-449A-BF42-F4A20AA9E5E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6AEF5-35B0-4833-9722-4302598BC316}" type="datetimeFigureOut">
              <a:rPr lang="sk-SK"/>
              <a:pPr>
                <a:defRPr/>
              </a:pPr>
              <a:t>21. 4. 2013</a:t>
            </a:fld>
            <a:endParaRPr lang="sk-SK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9C1A6-B7E6-421A-B5A5-E3867954B334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5D0D8-40EF-4184-B61F-BEB1FD59F23F}" type="datetimeFigureOut">
              <a:rPr lang="sk-SK"/>
              <a:pPr>
                <a:defRPr/>
              </a:pPr>
              <a:t>21. 4. 2013</a:t>
            </a:fld>
            <a:endParaRPr lang="sk-SK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39309-2780-4FEE-A97D-59018E342CA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611A9-2637-4B66-AE8D-DB072720BD6A}" type="datetimeFigureOut">
              <a:rPr lang="sk-SK"/>
              <a:pPr>
                <a:defRPr/>
              </a:pPr>
              <a:t>21. 4. 2013</a:t>
            </a:fld>
            <a:endParaRPr lang="sk-SK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2F1BB-086C-40E5-9496-CDFD3E12B23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BDEF9-5869-454B-860E-67546994D4AE}" type="datetimeFigureOut">
              <a:rPr lang="sk-SK"/>
              <a:pPr>
                <a:defRPr/>
              </a:pPr>
              <a:t>21. 4. 2013</a:t>
            </a:fld>
            <a:endParaRPr lang="sk-SK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C4DAC-08B3-4949-866A-AB976FCBE94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9E5DB-005E-4D6D-BE88-7B625D4CC95B}" type="datetimeFigureOut">
              <a:rPr lang="sk-SK"/>
              <a:pPr>
                <a:defRPr/>
              </a:pPr>
              <a:t>21. 4. 2013</a:t>
            </a:fld>
            <a:endParaRPr lang="sk-SK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E4519-E203-49F3-A88C-E73AD14421E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orizo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k-SK" noProof="0" smtClean="0"/>
              <a:t>Ak chcete pridať obrázok, kliknite na ikonu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D0ABC-604B-4BC6-8C03-AE0AC5365F8E}" type="datetimeFigureOut">
              <a:rPr lang="sk-SK"/>
              <a:pPr>
                <a:defRPr/>
              </a:pPr>
              <a:t>21. 4. 2013</a:t>
            </a:fld>
            <a:endParaRPr lang="sk-SK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6A3EA-B2DB-4D7E-8730-0D278264729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horizon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trike="noStrike" spc="60" baseline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AC78D6-E87F-4133-A5E1-9EC0E77098D7}" type="datetimeFigureOut">
              <a:rPr lang="sk-SK"/>
              <a:pPr>
                <a:defRPr/>
              </a:pPr>
              <a:t>21. 4. 2013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cap="all" spc="6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aseline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44AE23-FBE9-4DDC-A754-8C2EE3C8C91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6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all" spc="5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tepal.webovka.eu/informatika/matdoska.html" TargetMode="External"/><Relationship Id="rId2" Type="http://schemas.openxmlformats.org/officeDocument/2006/relationships/hyperlink" Target="http://www.hard.ware.szm.com/DOSKY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old.gt12.sk/predmety/inf/materialy/ucebnica/pocitacove_systemy/obrazky/PC4.jpg" TargetMode="External"/><Relationship Id="rId3" Type="http://schemas.openxmlformats.org/officeDocument/2006/relationships/hyperlink" Target="NULL" TargetMode="External"/><Relationship Id="rId7" Type="http://schemas.openxmlformats.org/officeDocument/2006/relationships/hyperlink" Target="http://zlozenie-pc.wz.sk/img/komponenty/21.jpg" TargetMode="External"/><Relationship Id="rId2" Type="http://schemas.openxmlformats.org/officeDocument/2006/relationships/hyperlink" Target="http://heprojebo-pc.wz.cz/john_v2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raca.s.pc.szm.com/pocitacvonneumannovskehotypu.htm" TargetMode="External"/><Relationship Id="rId11" Type="http://schemas.openxmlformats.org/officeDocument/2006/relationships/hyperlink" Target="http://pc.sk/sites/default/files/images/attached/story/5539/19.jpg" TargetMode="External"/><Relationship Id="rId5" Type="http://schemas.openxmlformats.org/officeDocument/2006/relationships/hyperlink" Target="NULL" TargetMode="External"/><Relationship Id="rId10" Type="http://schemas.openxmlformats.org/officeDocument/2006/relationships/hyperlink" Target="http://files.elektronicka-knizka.meu.zoznam.sk/200000233-81bba82b1f/el2obr36.jpg" TargetMode="External"/><Relationship Id="rId4" Type="http://schemas.openxmlformats.org/officeDocument/2006/relationships/hyperlink" Target="http://heprojebo-pc.wz.cz/john_v1.gif" TargetMode="External"/><Relationship Id="rId9" Type="http://schemas.openxmlformats.org/officeDocument/2006/relationships/hyperlink" Target="http://padi.webz.cz/skola/maticna/images/procesor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k-SK" sz="4400" b="1" u="sng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Von  </a:t>
            </a:r>
            <a:r>
              <a:rPr lang="sk-SK" sz="4400" b="1" u="sng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Neumannov</a:t>
            </a:r>
            <a:r>
              <a:rPr lang="sk-SK" sz="4400" b="1" u="sng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 počítač</a:t>
            </a:r>
            <a:endParaRPr lang="sk-SK" sz="44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1857375"/>
            <a:ext cx="5794375" cy="4000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316" name="Obdĺžnik 6"/>
          <p:cNvSpPr>
            <a:spLocks noChangeArrowheads="1"/>
          </p:cNvSpPr>
          <p:nvPr/>
        </p:nvSpPr>
        <p:spPr bwMode="auto">
          <a:xfrm>
            <a:off x="4860032" y="6156324"/>
            <a:ext cx="408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dirty="0">
                <a:latin typeface="Arial Narrow" pitchFamily="34" charset="0"/>
              </a:rPr>
              <a:t>Gymnázium Š. </a:t>
            </a:r>
            <a:r>
              <a:rPr lang="sk-SK" dirty="0" err="1">
                <a:latin typeface="Arial Narrow" pitchFamily="34" charset="0"/>
              </a:rPr>
              <a:t>Moysesa</a:t>
            </a:r>
            <a:r>
              <a:rPr lang="sk-SK" dirty="0">
                <a:latin typeface="Arial Narrow" pitchFamily="34" charset="0"/>
              </a:rPr>
              <a:t>, Moldava nad Bodvou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285750" y="1785938"/>
            <a:ext cx="6302474" cy="4114800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sk-SK" sz="2400" dirty="0" smtClean="0"/>
              <a:t>maďarský matematik židovského pôvodu</a:t>
            </a:r>
            <a:r>
              <a:rPr lang="sk-SK" sz="2400" dirty="0" smtClean="0">
                <a:latin typeface="Arial" charset="0"/>
              </a:rPr>
              <a:t>,</a:t>
            </a:r>
          </a:p>
          <a:p>
            <a:r>
              <a:rPr lang="sk-SK" sz="2400" dirty="0" smtClean="0"/>
              <a:t>počas 2. svetovej vojny sa zúčastnil na </a:t>
            </a:r>
            <a:br>
              <a:rPr lang="sk-SK" sz="2400" dirty="0" smtClean="0"/>
            </a:br>
            <a:r>
              <a:rPr lang="sk-SK" sz="2400" dirty="0" smtClean="0"/>
              <a:t>vývoji nových zbraní</a:t>
            </a:r>
            <a:r>
              <a:rPr lang="sk-SK" sz="2400" dirty="0" smtClean="0">
                <a:latin typeface="Arial" charset="0"/>
              </a:rPr>
              <a:t> </a:t>
            </a:r>
            <a:r>
              <a:rPr lang="sk-SK" sz="2400" dirty="0" smtClean="0"/>
              <a:t>(atómová bomba)</a:t>
            </a:r>
            <a:r>
              <a:rPr lang="sk-SK" sz="2400" dirty="0" smtClean="0">
                <a:latin typeface="Arial" charset="0"/>
              </a:rPr>
              <a:t>,</a:t>
            </a:r>
          </a:p>
          <a:p>
            <a:r>
              <a:rPr lang="sk-SK" sz="2400" dirty="0" smtClean="0"/>
              <a:t>navrhol </a:t>
            </a:r>
            <a:r>
              <a:rPr lang="sk-SK" sz="2400" dirty="0" smtClean="0"/>
              <a:t>novú schému počítača ktorá je podľa neho aj </a:t>
            </a:r>
            <a:r>
              <a:rPr lang="sk-SK" sz="2400" dirty="0" smtClean="0"/>
              <a:t>pomenovaná</a:t>
            </a:r>
            <a:r>
              <a:rPr lang="sk-SK" sz="2400" dirty="0" smtClean="0">
                <a:latin typeface="Arial" charset="0"/>
              </a:rPr>
              <a:t>,</a:t>
            </a:r>
          </a:p>
          <a:p>
            <a:r>
              <a:rPr lang="sk-SK" sz="2400" dirty="0" smtClean="0"/>
              <a:t>od roku 1953 bol vedúcim Výboru pre atómovú energiu</a:t>
            </a:r>
            <a:r>
              <a:rPr lang="sk-SK" sz="2400" dirty="0" smtClean="0">
                <a:latin typeface="Arial" charset="0"/>
              </a:rPr>
              <a:t>,</a:t>
            </a:r>
          </a:p>
          <a:p>
            <a:r>
              <a:rPr lang="sk-SK" sz="2400" dirty="0" smtClean="0"/>
              <a:t>stal sa najvplyvnejším vedcom USA</a:t>
            </a:r>
            <a:r>
              <a:rPr lang="sk-SK" sz="2400" dirty="0" smtClean="0">
                <a:latin typeface="Arial" charset="0"/>
              </a:rPr>
              <a:t>,</a:t>
            </a:r>
          </a:p>
          <a:p>
            <a:r>
              <a:rPr lang="sk-SK" sz="2400" dirty="0" smtClean="0"/>
              <a:t>zomrel na rakovinu v dôsledku ožiarení.</a:t>
            </a:r>
          </a:p>
        </p:txBody>
      </p:sp>
      <p:sp>
        <p:nvSpPr>
          <p:cNvPr id="15362" name="Obdĺžnik 3"/>
          <p:cNvSpPr>
            <a:spLocks noChangeArrowheads="1"/>
          </p:cNvSpPr>
          <p:nvPr/>
        </p:nvSpPr>
        <p:spPr bwMode="auto">
          <a:xfrm>
            <a:off x="2339975" y="188913"/>
            <a:ext cx="48958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4400" b="1">
                <a:solidFill>
                  <a:srgbClr val="FFC000"/>
                </a:solidFill>
                <a:latin typeface="Arial Narrow" pitchFamily="34" charset="0"/>
              </a:rPr>
              <a:t>John von Neumann</a:t>
            </a:r>
            <a:endParaRPr lang="sk-SK" sz="4400">
              <a:solidFill>
                <a:srgbClr val="FFC000"/>
              </a:solidFill>
              <a:latin typeface="Arial Narrow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6215074" y="428604"/>
            <a:ext cx="2928926" cy="3643338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642938" y="-285750"/>
            <a:ext cx="8143875" cy="1143000"/>
          </a:xfrm>
          <a:prstGeom prst="rect">
            <a:avLst/>
          </a:prstGeom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sk-SK" sz="4400" b="1" cap="all" spc="5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Architektúra von </a:t>
            </a:r>
            <a:r>
              <a:rPr lang="sk-SK" sz="4400" b="1" cap="all" spc="50" dirty="0" err="1">
                <a:solidFill>
                  <a:srgbClr val="FFC000"/>
                </a:solidFill>
                <a:latin typeface="+mj-lt"/>
                <a:ea typeface="+mj-ea"/>
                <a:cs typeface="+mj-cs"/>
              </a:rPr>
              <a:t>Neumanna</a:t>
            </a:r>
            <a:endParaRPr lang="sk-SK" sz="4400" cap="all" spc="50" dirty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Zástupný symbol obsahu 2"/>
          <p:cNvSpPr>
            <a:spLocks noGrp="1"/>
          </p:cNvSpPr>
          <p:nvPr>
            <p:ph idx="4294967295"/>
          </p:nvPr>
        </p:nvSpPr>
        <p:spPr>
          <a:xfrm>
            <a:off x="571500" y="1071563"/>
            <a:ext cx="8143875" cy="5014912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sk-SK" sz="2400" dirty="0" smtClean="0"/>
          </a:p>
          <a:p>
            <a:r>
              <a:rPr lang="sk-SK" sz="2400" dirty="0" smtClean="0"/>
              <a:t>počítač sa skladá z </a:t>
            </a:r>
            <a:r>
              <a:rPr lang="sk-SK" sz="2400" dirty="0" smtClean="0">
                <a:solidFill>
                  <a:srgbClr val="FFC000"/>
                </a:solidFill>
              </a:rPr>
              <a:t>procesora, pamäte, vstupno-výstupných zariadení</a:t>
            </a:r>
            <a:r>
              <a:rPr lang="sk-SK" sz="2400" dirty="0" smtClean="0">
                <a:solidFill>
                  <a:srgbClr val="FFC000"/>
                </a:solidFill>
                <a:latin typeface="Arial" charset="0"/>
              </a:rPr>
              <a:t>,</a:t>
            </a:r>
          </a:p>
          <a:p>
            <a:r>
              <a:rPr lang="sk-SK" sz="2400" dirty="0" smtClean="0"/>
              <a:t>počítač používame preto, aby sme mohli používať rôzne programy, </a:t>
            </a:r>
            <a:endParaRPr lang="sk-SK" sz="2400" dirty="0" smtClean="0"/>
          </a:p>
          <a:p>
            <a:r>
              <a:rPr lang="sk-SK" sz="2400" dirty="0" smtClean="0"/>
              <a:t>každý spustený program sa uloží do </a:t>
            </a:r>
            <a:r>
              <a:rPr lang="sk-SK" sz="2400" dirty="0" smtClean="0">
                <a:solidFill>
                  <a:srgbClr val="FFC000"/>
                </a:solidFill>
              </a:rPr>
              <a:t>operačnej pamäti </a:t>
            </a:r>
            <a:r>
              <a:rPr lang="sk-SK" sz="2400" dirty="0" smtClean="0"/>
              <a:t>počítača</a:t>
            </a:r>
            <a:r>
              <a:rPr lang="sk-SK" sz="2400" dirty="0" smtClean="0">
                <a:latin typeface="Arial" charset="0"/>
              </a:rPr>
              <a:t>,</a:t>
            </a:r>
          </a:p>
          <a:p>
            <a:r>
              <a:rPr lang="sk-SK" sz="2400" dirty="0" smtClean="0"/>
              <a:t>procesor </a:t>
            </a:r>
            <a:r>
              <a:rPr lang="sk-SK" sz="2400" dirty="0" smtClean="0"/>
              <a:t>vykonáva </a:t>
            </a:r>
            <a:r>
              <a:rPr lang="sk-SK" sz="2400" dirty="0" smtClean="0">
                <a:solidFill>
                  <a:srgbClr val="FFC000"/>
                </a:solidFill>
              </a:rPr>
              <a:t>inštrukcie programu postupne</a:t>
            </a:r>
            <a:r>
              <a:rPr lang="sk-SK" sz="2400" dirty="0" smtClean="0">
                <a:solidFill>
                  <a:srgbClr val="FFC000"/>
                </a:solidFill>
                <a:latin typeface="Arial" charset="0"/>
              </a:rPr>
              <a:t>,</a:t>
            </a:r>
          </a:p>
          <a:p>
            <a:r>
              <a:rPr lang="sk-SK" sz="2400" dirty="0" smtClean="0"/>
              <a:t>aby sme program nemuseli zakaždým naprogramovať, máme ho uchovaný na nejakom pamäťovom zariadení (napr. pevný disk,...),</a:t>
            </a:r>
            <a:endParaRPr lang="sk-SK" sz="2400" dirty="0" smtClean="0"/>
          </a:p>
          <a:p>
            <a:r>
              <a:rPr lang="sk-SK" sz="2400" dirty="0" smtClean="0"/>
              <a:t>všetky údaje </a:t>
            </a:r>
            <a:r>
              <a:rPr lang="sk-SK" sz="2400" dirty="0" smtClean="0"/>
              <a:t>sa spracúvajú v</a:t>
            </a:r>
            <a:r>
              <a:rPr lang="sk-SK" sz="2400" dirty="0" smtClean="0">
                <a:solidFill>
                  <a:srgbClr val="FFC000"/>
                </a:solidFill>
              </a:rPr>
              <a:t> dvojkovej </a:t>
            </a:r>
            <a:r>
              <a:rPr lang="sk-SK" sz="2400" dirty="0" smtClean="0"/>
              <a:t>sústave</a:t>
            </a:r>
            <a:r>
              <a:rPr lang="sk-SK" sz="2400" dirty="0" smtClean="0">
                <a:latin typeface="Arial" charset="0"/>
              </a:rPr>
              <a:t> (0 a 1).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900113" y="404813"/>
            <a:ext cx="7772400" cy="1560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k-SK" sz="2000" dirty="0"/>
              <a:t>V roku 1945 J. Von </a:t>
            </a:r>
            <a:r>
              <a:rPr lang="sk-SK" sz="2000" dirty="0" err="1"/>
              <a:t>Neumann</a:t>
            </a:r>
            <a:r>
              <a:rPr lang="sk-SK" sz="2000" dirty="0"/>
              <a:t> popísal princíp práce počítača. Podľa jeho teórie sa bloková práca počítača skladá z piatich </a:t>
            </a:r>
            <a:r>
              <a:rPr lang="sk-SK" sz="2000" dirty="0" smtClean="0"/>
              <a:t>blokov:</a:t>
            </a:r>
            <a:endParaRPr lang="sk-SK" sz="2000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>
          <a:xfrm>
            <a:off x="-612775" y="2636838"/>
            <a:ext cx="5392738" cy="43497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k-SK" sz="2000" b="1" smtClean="0">
                <a:solidFill>
                  <a:srgbClr val="FFC000"/>
                </a:solidFill>
              </a:rPr>
              <a:t>1.</a:t>
            </a:r>
            <a:r>
              <a:rPr lang="sk-SK" sz="2000" smtClean="0">
                <a:solidFill>
                  <a:srgbClr val="FFC000"/>
                </a:solidFill>
              </a:rPr>
              <a:t> </a:t>
            </a:r>
            <a:r>
              <a:rPr lang="sk-SK" sz="2000" b="1" smtClean="0">
                <a:solidFill>
                  <a:srgbClr val="FFC000"/>
                </a:solidFill>
              </a:rPr>
              <a:t>ALU – Aritmeticko-Logická jednotka</a:t>
            </a:r>
            <a:endParaRPr lang="sk-SK" sz="2000" smtClean="0">
              <a:solidFill>
                <a:srgbClr val="FFC000"/>
              </a:solidFill>
            </a:endParaRPr>
          </a:p>
        </p:txBody>
      </p:sp>
      <p:sp>
        <p:nvSpPr>
          <p:cNvPr id="17411" name="Obdĺžnik 4"/>
          <p:cNvSpPr>
            <a:spLocks noChangeArrowheads="1"/>
          </p:cNvSpPr>
          <p:nvPr/>
        </p:nvSpPr>
        <p:spPr bwMode="auto">
          <a:xfrm>
            <a:off x="107950" y="3141663"/>
            <a:ext cx="3816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000" b="1">
                <a:solidFill>
                  <a:srgbClr val="FFC000"/>
                </a:solidFill>
                <a:latin typeface="Arial Narrow" pitchFamily="34" charset="0"/>
              </a:rPr>
              <a:t>2. Radič</a:t>
            </a:r>
          </a:p>
        </p:txBody>
      </p:sp>
      <p:sp>
        <p:nvSpPr>
          <p:cNvPr id="17412" name="Obdĺžnik 5"/>
          <p:cNvSpPr>
            <a:spLocks noChangeArrowheads="1"/>
          </p:cNvSpPr>
          <p:nvPr/>
        </p:nvSpPr>
        <p:spPr bwMode="auto">
          <a:xfrm>
            <a:off x="107950" y="3635375"/>
            <a:ext cx="2124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2000" b="1">
                <a:solidFill>
                  <a:srgbClr val="FFC000"/>
                </a:solidFill>
                <a:latin typeface="Arial Narrow" pitchFamily="34" charset="0"/>
              </a:rPr>
              <a:t>3. Operačná pamäť</a:t>
            </a:r>
          </a:p>
        </p:txBody>
      </p:sp>
      <p:sp>
        <p:nvSpPr>
          <p:cNvPr id="17413" name="Obdĺžnik 6"/>
          <p:cNvSpPr>
            <a:spLocks noChangeArrowheads="1"/>
          </p:cNvSpPr>
          <p:nvPr/>
        </p:nvSpPr>
        <p:spPr bwMode="auto">
          <a:xfrm>
            <a:off x="107950" y="4076700"/>
            <a:ext cx="23320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2000" b="1">
                <a:solidFill>
                  <a:srgbClr val="FFC000"/>
                </a:solidFill>
                <a:latin typeface="Arial Narrow" pitchFamily="34" charset="0"/>
              </a:rPr>
              <a:t>4. Vstupné zariadenie</a:t>
            </a:r>
            <a:endParaRPr lang="sk-SK" sz="2000">
              <a:solidFill>
                <a:srgbClr val="FFC000"/>
              </a:solidFill>
              <a:latin typeface="Arial Narrow" pitchFamily="34" charset="0"/>
            </a:endParaRPr>
          </a:p>
        </p:txBody>
      </p:sp>
      <p:sp>
        <p:nvSpPr>
          <p:cNvPr id="17414" name="Obdĺžnik 7"/>
          <p:cNvSpPr>
            <a:spLocks noChangeArrowheads="1"/>
          </p:cNvSpPr>
          <p:nvPr/>
        </p:nvSpPr>
        <p:spPr bwMode="auto">
          <a:xfrm>
            <a:off x="107950" y="4294188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sk-SK" sz="2000">
              <a:solidFill>
                <a:srgbClr val="FFC000"/>
              </a:solidFill>
              <a:latin typeface="Arial Narrow" pitchFamily="34" charset="0"/>
            </a:endParaRPr>
          </a:p>
          <a:p>
            <a:r>
              <a:rPr lang="sk-SK" sz="2000" b="1">
                <a:solidFill>
                  <a:srgbClr val="FFC000"/>
                </a:solidFill>
                <a:latin typeface="Arial Narrow" pitchFamily="34" charset="0"/>
              </a:rPr>
              <a:t>5. Výstupné zariadenie</a:t>
            </a:r>
            <a:endParaRPr lang="sk-SK" sz="2000">
              <a:solidFill>
                <a:srgbClr val="FFC000"/>
              </a:solidFill>
              <a:latin typeface="Arial Narrow" pitchFamily="34" charset="0"/>
            </a:endParaRPr>
          </a:p>
        </p:txBody>
      </p:sp>
      <p:pic>
        <p:nvPicPr>
          <p:cNvPr id="17415" name="Obrázok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3716338"/>
            <a:ext cx="4306887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Nadpis 1"/>
          <p:cNvSpPr txBox="1">
            <a:spLocks/>
          </p:cNvSpPr>
          <p:nvPr/>
        </p:nvSpPr>
        <p:spPr>
          <a:xfrm>
            <a:off x="141288" y="0"/>
            <a:ext cx="8823325" cy="765175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sk-SK" b="1" dirty="0" smtClean="0">
                <a:solidFill>
                  <a:srgbClr val="FFC000"/>
                </a:solidFill>
              </a:rPr>
              <a:t>Von </a:t>
            </a:r>
            <a:r>
              <a:rPr lang="sk-SK" b="1" dirty="0" err="1" smtClean="0">
                <a:solidFill>
                  <a:srgbClr val="FFC000"/>
                </a:solidFill>
              </a:rPr>
              <a:t>Neumannova</a:t>
            </a:r>
            <a:r>
              <a:rPr lang="sk-SK" b="1" dirty="0" smtClean="0">
                <a:solidFill>
                  <a:srgbClr val="FFC000"/>
                </a:solidFill>
              </a:rPr>
              <a:t> schéma počítača</a:t>
            </a:r>
            <a:endParaRPr lang="sk-SK" b="1" dirty="0">
              <a:solidFill>
                <a:srgbClr val="FFC000"/>
              </a:solidFill>
            </a:endParaRPr>
          </a:p>
        </p:txBody>
      </p:sp>
      <p:sp>
        <p:nvSpPr>
          <p:cNvPr id="17419" name="AutoShape 11"/>
          <p:cNvSpPr>
            <a:spLocks/>
          </p:cNvSpPr>
          <p:nvPr/>
        </p:nvSpPr>
        <p:spPr bwMode="auto">
          <a:xfrm>
            <a:off x="4551363" y="2636838"/>
            <a:ext cx="1633537" cy="792162"/>
          </a:xfrm>
          <a:prstGeom prst="accentCallout1">
            <a:avLst>
              <a:gd name="adj1" fmla="val 50704"/>
              <a:gd name="adj2" fmla="val -4667"/>
              <a:gd name="adj3" fmla="val 50704"/>
              <a:gd name="adj4" fmla="val -254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sk-SK" sz="2400" b="1">
                <a:solidFill>
                  <a:srgbClr val="FFC000"/>
                </a:solidFill>
                <a:latin typeface="Arial Narrow" pitchFamily="34" charset="0"/>
              </a:rPr>
              <a:t>Procesor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obsahu 2"/>
          <p:cNvSpPr>
            <a:spLocks noGrp="1"/>
          </p:cNvSpPr>
          <p:nvPr>
            <p:ph sz="half" idx="4294967295"/>
          </p:nvPr>
        </p:nvSpPr>
        <p:spPr>
          <a:xfrm>
            <a:off x="357188" y="1143000"/>
            <a:ext cx="8001000" cy="50006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sk-SK" sz="2400" b="1" u="sng" smtClean="0"/>
              <a:t>Procesor</a:t>
            </a:r>
            <a:r>
              <a:rPr lang="sk-SK" sz="2400" smtClean="0"/>
              <a:t> 	</a:t>
            </a:r>
          </a:p>
          <a:p>
            <a:pPr lvl="1">
              <a:lnSpc>
                <a:spcPct val="90000"/>
              </a:lnSpc>
            </a:pPr>
            <a:r>
              <a:rPr lang="sk-SK" sz="2400" smtClean="0"/>
              <a:t>je súčiastka počítača (mikroprocesor), </a:t>
            </a:r>
          </a:p>
          <a:p>
            <a:pPr lvl="1">
              <a:lnSpc>
                <a:spcPct val="90000"/>
              </a:lnSpc>
            </a:pPr>
            <a:r>
              <a:rPr lang="sk-SK" sz="2400" smtClean="0"/>
              <a:t>vykonáva inštrukcie programu, ktorý je zapísaný  v špeciálnom jazyku (strojový kód) a je uložený v pamäti,</a:t>
            </a:r>
          </a:p>
          <a:p>
            <a:pPr lvl="1">
              <a:lnSpc>
                <a:spcPct val="90000"/>
              </a:lnSpc>
            </a:pPr>
            <a:r>
              <a:rPr lang="sk-SK" sz="2400" smtClean="0"/>
              <a:t>riadi činnosť ostatných častí počítača. </a:t>
            </a:r>
          </a:p>
          <a:p>
            <a:pPr lvl="1">
              <a:lnSpc>
                <a:spcPct val="90000"/>
              </a:lnSpc>
              <a:buFont typeface="Arial" charset="0"/>
              <a:buNone/>
            </a:pPr>
            <a:endParaRPr lang="sk-SK" sz="2400" smtClean="0"/>
          </a:p>
          <a:p>
            <a:pPr>
              <a:lnSpc>
                <a:spcPct val="90000"/>
              </a:lnSpc>
            </a:pPr>
            <a:r>
              <a:rPr lang="sk-SK" sz="2400" b="1" u="sng" smtClean="0"/>
              <a:t>Operačná pamäť</a:t>
            </a:r>
            <a:r>
              <a:rPr lang="sk-SK" sz="240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sk-SK" sz="2400" smtClean="0"/>
              <a:t>slúži na uloženie inštrukcií a údajov,</a:t>
            </a:r>
          </a:p>
          <a:p>
            <a:pPr lvl="1">
              <a:lnSpc>
                <a:spcPct val="90000"/>
              </a:lnSpc>
            </a:pPr>
            <a:r>
              <a:rPr lang="sk-SK" sz="2400" smtClean="0"/>
              <a:t>je zložená z množstva pamäťových buniek, </a:t>
            </a:r>
          </a:p>
          <a:p>
            <a:pPr lvl="1">
              <a:lnSpc>
                <a:spcPct val="90000"/>
              </a:lnSpc>
            </a:pPr>
            <a:r>
              <a:rPr lang="sk-SK" sz="2400" smtClean="0"/>
              <a:t>1 pamäťová bunka si pamätá 8-bitovú hodnotu (1Byte = 8bitov)     </a:t>
            </a:r>
          </a:p>
        </p:txBody>
      </p:sp>
      <p:sp>
        <p:nvSpPr>
          <p:cNvPr id="18434" name="Obdĺžnik 9"/>
          <p:cNvSpPr>
            <a:spLocks noChangeArrowheads="1"/>
          </p:cNvSpPr>
          <p:nvPr/>
        </p:nvSpPr>
        <p:spPr bwMode="auto">
          <a:xfrm>
            <a:off x="755650" y="188913"/>
            <a:ext cx="6985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4400" b="1">
                <a:solidFill>
                  <a:srgbClr val="FFC000"/>
                </a:solidFill>
              </a:rPr>
              <a:t>Časti počítača</a:t>
            </a:r>
            <a:r>
              <a:rPr lang="sk-SK" sz="4400" b="1">
                <a:solidFill>
                  <a:srgbClr val="FFC000"/>
                </a:solidFill>
                <a:latin typeface="Arial Narrow" pitchFamily="34" charset="0"/>
              </a:rPr>
              <a:t>:</a:t>
            </a:r>
            <a:endParaRPr lang="sk-SK" sz="440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sahu 4"/>
          <p:cNvSpPr>
            <a:spLocks noGrp="1"/>
          </p:cNvSpPr>
          <p:nvPr>
            <p:ph sz="half" idx="4294967295"/>
          </p:nvPr>
        </p:nvSpPr>
        <p:spPr>
          <a:xfrm>
            <a:off x="285750" y="357188"/>
            <a:ext cx="8472488" cy="592931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65125" indent="-282575">
              <a:lnSpc>
                <a:spcPct val="90000"/>
              </a:lnSpc>
              <a:buFontTx/>
              <a:buChar char="•"/>
            </a:pPr>
            <a:r>
              <a:rPr lang="sk-SK" sz="2400" b="1" u="sng" dirty="0" smtClean="0"/>
              <a:t>Vstupné a výstupné zariadenia:</a:t>
            </a:r>
            <a:r>
              <a:rPr lang="sk-SK" sz="2400" dirty="0" smtClean="0"/>
              <a:t> 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sk-SK" sz="2400" dirty="0" smtClean="0"/>
              <a:t>k počítaču pripájame rôzne zariadenia: </a:t>
            </a:r>
            <a:r>
              <a:rPr lang="sk-SK" sz="2400" b="1" dirty="0" smtClean="0">
                <a:solidFill>
                  <a:srgbClr val="FFC000"/>
                </a:solidFill>
              </a:rPr>
              <a:t>vstupné zariadenia</a:t>
            </a:r>
            <a:r>
              <a:rPr lang="sk-SK" sz="2400" dirty="0" smtClean="0"/>
              <a:t> (napr. klávesnica, myš, skener, mikrofón...) a </a:t>
            </a:r>
            <a:r>
              <a:rPr lang="sk-SK" sz="2400" b="1" dirty="0" smtClean="0">
                <a:solidFill>
                  <a:srgbClr val="FFC000"/>
                </a:solidFill>
              </a:rPr>
              <a:t>výstupné zariadenia </a:t>
            </a:r>
            <a:r>
              <a:rPr lang="sk-SK" sz="2400" dirty="0" smtClean="0"/>
              <a:t>(napr. monitor, tlačiareň, reproduktor...),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sk-SK" sz="2400" dirty="0" smtClean="0"/>
              <a:t>nepripájajú sa priamo na procesor, ale k vstupno-výstupnému rozhraniu (prenáša údaje zo zariadenia do procesora a do operačnej pamäte), 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sk-SK" sz="2400" dirty="0" smtClean="0"/>
              <a:t>vstupno-výstupné rozhranie je buď priamo na základnej doske, alebo ho do dosky zasúvame pomocou rozširujúcich kariet (grafická karta, zvuková, ...) do príslušných portov</a:t>
            </a:r>
          </a:p>
          <a:p>
            <a:pPr lvl="4">
              <a:lnSpc>
                <a:spcPct val="90000"/>
              </a:lnSpc>
              <a:buFontTx/>
              <a:buNone/>
            </a:pPr>
            <a:r>
              <a:rPr lang="sk-SK" sz="1500" dirty="0" smtClean="0"/>
              <a:t>				</a:t>
            </a:r>
            <a:r>
              <a:rPr lang="sk-SK" sz="1500" dirty="0" smtClean="0">
                <a:hlinkClick r:id="rId2"/>
              </a:rPr>
              <a:t>http://www.hard.ware.szm.com/DOSKY.htm</a:t>
            </a:r>
            <a:endParaRPr lang="sk-SK" sz="1500" dirty="0" smtClean="0"/>
          </a:p>
          <a:p>
            <a:pPr lvl="4" algn="just">
              <a:lnSpc>
                <a:spcPct val="90000"/>
              </a:lnSpc>
              <a:buFontTx/>
              <a:buNone/>
            </a:pPr>
            <a:r>
              <a:rPr lang="sk-SK" sz="1500" dirty="0" smtClean="0"/>
              <a:t>			</a:t>
            </a:r>
            <a:r>
              <a:rPr lang="sk-SK" sz="1500" dirty="0" smtClean="0"/>
              <a:t>           </a:t>
            </a:r>
          </a:p>
          <a:p>
            <a:pPr lvl="4" algn="just">
              <a:lnSpc>
                <a:spcPct val="90000"/>
              </a:lnSpc>
              <a:buFontTx/>
              <a:buNone/>
            </a:pPr>
            <a:r>
              <a:rPr lang="sk-SK" sz="1500" dirty="0"/>
              <a:t> </a:t>
            </a:r>
            <a:r>
              <a:rPr lang="sk-SK" sz="1500" dirty="0" smtClean="0"/>
              <a:t>                                      </a:t>
            </a:r>
            <a:r>
              <a:rPr lang="sk-SK" sz="1500" dirty="0" smtClean="0"/>
              <a:t>	</a:t>
            </a:r>
            <a:r>
              <a:rPr lang="sk-SK" sz="1500" dirty="0" smtClean="0">
                <a:hlinkClick r:id="rId3"/>
              </a:rPr>
              <a:t>http://</a:t>
            </a:r>
            <a:r>
              <a:rPr lang="sk-SK" sz="1500" dirty="0" smtClean="0">
                <a:hlinkClick r:id="rId3"/>
              </a:rPr>
              <a:t>stepal.webovka.eu/informatika/matdoska.html</a:t>
            </a:r>
            <a:endParaRPr lang="sk-SK" sz="1500" dirty="0" smtClean="0"/>
          </a:p>
        </p:txBody>
      </p:sp>
      <p:pic>
        <p:nvPicPr>
          <p:cNvPr id="19461" name="Picture 5" descr="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552" y="4287679"/>
            <a:ext cx="3348037" cy="2268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textu 4"/>
          <p:cNvSpPr>
            <a:spLocks noGrp="1"/>
          </p:cNvSpPr>
          <p:nvPr>
            <p:ph type="body" idx="1"/>
          </p:nvPr>
        </p:nvSpPr>
        <p:spPr>
          <a:xfrm>
            <a:off x="395288" y="2420938"/>
            <a:ext cx="1765300" cy="5746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sk-SK" sz="2400" smtClean="0">
                <a:latin typeface="Arial" charset="0"/>
              </a:rPr>
              <a:t>Procesor</a:t>
            </a:r>
            <a:endParaRPr lang="sk-SK" sz="2400" smtClean="0"/>
          </a:p>
        </p:txBody>
      </p:sp>
      <p:sp>
        <p:nvSpPr>
          <p:cNvPr id="6" name="Zástupný symbol textu 5"/>
          <p:cNvSpPr>
            <a:spLocks noGrp="1"/>
          </p:cNvSpPr>
          <p:nvPr>
            <p:ph type="body" sz="quarter" idx="3"/>
          </p:nvPr>
        </p:nvSpPr>
        <p:spPr>
          <a:xfrm>
            <a:off x="2339975" y="1196975"/>
            <a:ext cx="3733800" cy="5746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sk-SK" sz="2400" smtClean="0">
                <a:latin typeface="Arial" charset="0"/>
              </a:rPr>
              <a:t>Operačná pamäť</a:t>
            </a:r>
            <a:endParaRPr lang="sk-SK" sz="2400" smtClean="0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141663"/>
            <a:ext cx="1223962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8" descr="ANd9GcQBqeAmauPqW9jFEUT1odc7e0_0usnUiLpzZB9qJjrc3JzXLsu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8" y="1773238"/>
            <a:ext cx="1905000" cy="1905000"/>
          </a:xfrm>
          <a:prstGeom prst="rect">
            <a:avLst/>
          </a:prstGeom>
          <a:noFill/>
        </p:spPr>
      </p:pic>
      <p:pic>
        <p:nvPicPr>
          <p:cNvPr id="21514" name="Picture 10" descr="el2obr3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8400" y="3141663"/>
            <a:ext cx="3024188" cy="2514600"/>
          </a:xfrm>
          <a:prstGeom prst="rect">
            <a:avLst/>
          </a:prstGeom>
          <a:noFill/>
        </p:spPr>
      </p:pic>
      <p:pic>
        <p:nvPicPr>
          <p:cNvPr id="21516" name="Picture 12" descr="ANd9GcTUwmxGqd8MWyLlQuqM2M-ARm4PJD0XJgT4I2qmtEm8vc6KLdK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4622800"/>
            <a:ext cx="2447925" cy="966788"/>
          </a:xfrm>
          <a:prstGeom prst="rect">
            <a:avLst/>
          </a:prstGeom>
          <a:noFill/>
        </p:spPr>
      </p:pic>
      <p:pic>
        <p:nvPicPr>
          <p:cNvPr id="21519" name="Picture 15" descr="porty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5963" y="981075"/>
            <a:ext cx="2879725" cy="1257300"/>
          </a:xfrm>
          <a:prstGeom prst="rect">
            <a:avLst/>
          </a:prstGeom>
          <a:noFill/>
        </p:spPr>
      </p:pic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5205413" y="476250"/>
            <a:ext cx="3938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sz="2400">
                <a:solidFill>
                  <a:schemeClr val="tx2"/>
                </a:solidFill>
              </a:rPr>
              <a:t>Vonkajšie konektory = porty</a:t>
            </a:r>
          </a:p>
        </p:txBody>
      </p: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468313" y="549275"/>
            <a:ext cx="1387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sz="2400" b="1">
                <a:solidFill>
                  <a:schemeClr val="tx2"/>
                </a:solidFill>
              </a:rPr>
              <a:t>Obrázky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textu 4"/>
          <p:cNvSpPr>
            <a:spLocks noGrp="1"/>
          </p:cNvSpPr>
          <p:nvPr>
            <p:ph type="body" idx="1"/>
          </p:nvPr>
        </p:nvSpPr>
        <p:spPr>
          <a:xfrm>
            <a:off x="395288" y="214313"/>
            <a:ext cx="5176837" cy="693737"/>
          </a:xfrm>
        </p:spPr>
        <p:txBody>
          <a:bodyPr>
            <a:noAutofit/>
          </a:bodyPr>
          <a:lstStyle/>
          <a:p>
            <a:pPr fontAlgn="auto">
              <a:buFont typeface="Arial" pitchFamily="34" charset="0"/>
              <a:buNone/>
              <a:defRPr/>
            </a:pPr>
            <a:r>
              <a:rPr lang="sk-SK" sz="3200" u="sng" dirty="0" smtClean="0"/>
              <a:t>Vstupné/ Výstupné zariadenie</a:t>
            </a:r>
            <a:endParaRPr lang="sk-SK" sz="3200" u="sng" dirty="0"/>
          </a:p>
        </p:txBody>
      </p:sp>
      <p:pic>
        <p:nvPicPr>
          <p:cNvPr id="9" name="Obrázok 8" descr="vstupvystu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575" y="1277922"/>
            <a:ext cx="6516412" cy="5036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k-SK" dirty="0" smtClean="0">
                <a:solidFill>
                  <a:srgbClr val="FFC000"/>
                </a:solidFill>
              </a:rPr>
              <a:t>Zdroje:</a:t>
            </a:r>
            <a:endParaRPr lang="sk-SK" dirty="0">
              <a:solidFill>
                <a:srgbClr val="FFC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endParaRPr lang="sk-SK" smtClean="0">
              <a:latin typeface="Arial" charset="0"/>
            </a:endParaRPr>
          </a:p>
          <a:p>
            <a:r>
              <a:rPr lang="sk-SK" u="sng" smtClean="0">
                <a:solidFill>
                  <a:srgbClr val="F2F2F2"/>
                </a:solidFill>
                <a:hlinkClick r:id="rId2"/>
              </a:rPr>
              <a:t>http://heprojebo-pc.wz.cz/john_v2.gif</a:t>
            </a:r>
            <a:endParaRPr lang="sk-SK" u="sng" smtClean="0">
              <a:solidFill>
                <a:srgbClr val="F2F2F2"/>
              </a:solidFill>
            </a:endParaRPr>
          </a:p>
          <a:p>
            <a:r>
              <a:rPr lang="sk-SK" u="sng" smtClean="0">
                <a:solidFill>
                  <a:srgbClr val="F2F2F2"/>
                </a:solidFill>
                <a:hlinkClick r:id="rId3" invalidUrl="http:///"/>
              </a:rPr>
              <a:t>http://</a:t>
            </a:r>
            <a:r>
              <a:rPr lang="sk-SK" u="sng" smtClean="0">
                <a:solidFill>
                  <a:srgbClr val="F2F2F2"/>
                </a:solidFill>
                <a:hlinkClick r:id="rId4"/>
              </a:rPr>
              <a:t>heprojebo-pc.wz.cz/john_v1.gif</a:t>
            </a:r>
            <a:endParaRPr lang="sk-SK" u="sng" smtClean="0">
              <a:solidFill>
                <a:srgbClr val="F2F2F2"/>
              </a:solidFill>
            </a:endParaRPr>
          </a:p>
          <a:p>
            <a:r>
              <a:rPr lang="sk-SK" u="sng" smtClean="0">
                <a:solidFill>
                  <a:srgbClr val="F2F2F2"/>
                </a:solidFill>
                <a:hlinkClick r:id="rId5" invalidUrl="http:///"/>
              </a:rPr>
              <a:t>http://</a:t>
            </a:r>
            <a:r>
              <a:rPr lang="sk-SK" u="sng" smtClean="0">
                <a:solidFill>
                  <a:srgbClr val="F2F2F2"/>
                </a:solidFill>
                <a:hlinkClick r:id="rId6"/>
              </a:rPr>
              <a:t>www.praca.s.pc.szm.com/pocitacvonneumannovskehotypu.htm</a:t>
            </a:r>
            <a:endParaRPr lang="sk-SK" u="sng" smtClean="0">
              <a:solidFill>
                <a:srgbClr val="F2F2F2"/>
              </a:solidFill>
            </a:endParaRPr>
          </a:p>
          <a:p>
            <a:r>
              <a:rPr lang="sk-SK" u="sng" smtClean="0">
                <a:solidFill>
                  <a:srgbClr val="F2F2F2"/>
                </a:solidFill>
                <a:hlinkClick r:id="rId7"/>
              </a:rPr>
              <a:t>http://zlozenie-pc.wz.sk/img/komponenty/21.jpg</a:t>
            </a:r>
            <a:endParaRPr lang="sk-SK" u="sng" smtClean="0">
              <a:solidFill>
                <a:srgbClr val="F2F2F2"/>
              </a:solidFill>
            </a:endParaRPr>
          </a:p>
          <a:p>
            <a:r>
              <a:rPr lang="sk-SK" u="sng" smtClean="0">
                <a:solidFill>
                  <a:srgbClr val="F2F2F2"/>
                </a:solidFill>
                <a:hlinkClick r:id="rId8"/>
              </a:rPr>
              <a:t>http://wwwold.gt12.sk/predmety/inf/materialy/ucebnica/pocitacove_systemy/obrazky/PC4.jpg</a:t>
            </a:r>
            <a:endParaRPr lang="sk-SK" u="sng" smtClean="0">
              <a:solidFill>
                <a:srgbClr val="F2F2F2"/>
              </a:solidFill>
            </a:endParaRPr>
          </a:p>
          <a:p>
            <a:r>
              <a:rPr lang="sk-SK" u="sng" smtClean="0">
                <a:latin typeface="Arial" charset="0"/>
                <a:hlinkClick r:id="rId9"/>
              </a:rPr>
              <a:t>h</a:t>
            </a:r>
            <a:r>
              <a:rPr lang="sk-SK" sz="1300" u="sng" smtClean="0">
                <a:latin typeface="Arial" charset="0"/>
                <a:hlinkClick r:id="rId9"/>
              </a:rPr>
              <a:t>ttp://</a:t>
            </a:r>
            <a:r>
              <a:rPr lang="sk-SK" u="sng" smtClean="0">
                <a:solidFill>
                  <a:srgbClr val="F2F2F2"/>
                </a:solidFill>
                <a:hlinkClick r:id="rId9"/>
              </a:rPr>
              <a:t>padi.webz.cz/skola/maticna/images/procesor.png</a:t>
            </a:r>
            <a:endParaRPr lang="sk-SK" u="sng" smtClean="0">
              <a:solidFill>
                <a:srgbClr val="F2F2F2"/>
              </a:solidFill>
              <a:latin typeface="Arial" charset="0"/>
            </a:endParaRPr>
          </a:p>
          <a:p>
            <a:r>
              <a:rPr lang="sk-SK" u="sng" smtClean="0">
                <a:solidFill>
                  <a:srgbClr val="F2F2F2"/>
                </a:solidFill>
                <a:hlinkClick r:id="rId10"/>
              </a:rPr>
              <a:t>http://files.elektronicka-knizka.meu.zoznam.sk/200000233-81bba82b1f/el2obr36.jpg</a:t>
            </a:r>
            <a:endParaRPr lang="sk-SK" u="sng" smtClean="0">
              <a:solidFill>
                <a:srgbClr val="F2F2F2"/>
              </a:solidFill>
            </a:endParaRPr>
          </a:p>
          <a:p>
            <a:r>
              <a:rPr lang="sk-SK" u="sng" smtClean="0">
                <a:solidFill>
                  <a:srgbClr val="F2F2F2"/>
                </a:solidFill>
                <a:hlinkClick r:id="rId11"/>
              </a:rPr>
              <a:t>http://pc.sk/sites/default/files/images/attached/story/5539/19.jpg</a:t>
            </a:r>
            <a:endParaRPr lang="sk-SK" u="sng" smtClean="0">
              <a:solidFill>
                <a:srgbClr val="F2F2F2"/>
              </a:solidFill>
            </a:endParaRPr>
          </a:p>
          <a:p>
            <a:pPr>
              <a:buFont typeface="Arial" charset="0"/>
              <a:buNone/>
            </a:pPr>
            <a:endParaRPr lang="sk-SK" u="sng" smtClean="0">
              <a:solidFill>
                <a:srgbClr val="F2F2F2"/>
              </a:solidFill>
            </a:endParaRPr>
          </a:p>
          <a:p>
            <a:endParaRPr lang="sk-SK" u="sng" smtClean="0">
              <a:solidFill>
                <a:srgbClr val="F2F2F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t">
  <a:themeElements>
    <a:clrScheme name="Hori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261</TotalTime>
  <Words>272</Words>
  <Application>Microsoft Office PowerPoint</Application>
  <PresentationFormat>Prezentácia na obrazovke (4:3)</PresentationFormat>
  <Paragraphs>58</Paragraphs>
  <Slides>9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0" baseType="lpstr">
      <vt:lpstr>Horizont</vt:lpstr>
      <vt:lpstr>Von  Neumannov  počítač</vt:lpstr>
      <vt:lpstr>Prezentácia programu PowerPoint</vt:lpstr>
      <vt:lpstr>Prezentácia programu PowerPoint</vt:lpstr>
      <vt:lpstr>V roku 1945 J. Von Neumann popísal princíp práce počítača. Podľa jeho teórie sa bloková práca počítača skladá z piatich blokov:</vt:lpstr>
      <vt:lpstr>Prezentácia programu PowerPoint</vt:lpstr>
      <vt:lpstr>Prezentácia programu PowerPoint</vt:lpstr>
      <vt:lpstr>Prezentácia programu PowerPoint</vt:lpstr>
      <vt:lpstr>Prezentácia programu PowerPoint</vt:lpstr>
      <vt:lpstr>Zdroje: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Von  Neumannov  počítač</dc:title>
  <dc:creator>PC4</dc:creator>
  <cp:lastModifiedBy>gabca</cp:lastModifiedBy>
  <cp:revision>25</cp:revision>
  <dcterms:created xsi:type="dcterms:W3CDTF">2013-03-20T07:45:18Z</dcterms:created>
  <dcterms:modified xsi:type="dcterms:W3CDTF">2013-04-21T11:56:44Z</dcterms:modified>
</cp:coreProperties>
</file>